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00"/>
  </p:notesMasterIdLst>
  <p:handoutMasterIdLst>
    <p:handoutMasterId r:id="rId101"/>
  </p:handoutMasterIdLst>
  <p:sldIdLst>
    <p:sldId id="256" r:id="rId2"/>
    <p:sldId id="257" r:id="rId3"/>
    <p:sldId id="258" r:id="rId4"/>
    <p:sldId id="259" r:id="rId5"/>
    <p:sldId id="261" r:id="rId6"/>
    <p:sldId id="267" r:id="rId7"/>
    <p:sldId id="269" r:id="rId8"/>
    <p:sldId id="270" r:id="rId9"/>
    <p:sldId id="287" r:id="rId10"/>
    <p:sldId id="355" r:id="rId11"/>
    <p:sldId id="343" r:id="rId12"/>
    <p:sldId id="397" r:id="rId13"/>
    <p:sldId id="271" r:id="rId14"/>
    <p:sldId id="427" r:id="rId15"/>
    <p:sldId id="417" r:id="rId16"/>
    <p:sldId id="272" r:id="rId17"/>
    <p:sldId id="275" r:id="rId18"/>
    <p:sldId id="348" r:id="rId19"/>
    <p:sldId id="349" r:id="rId20"/>
    <p:sldId id="356" r:id="rId21"/>
    <p:sldId id="357" r:id="rId22"/>
    <p:sldId id="358" r:id="rId23"/>
    <p:sldId id="359" r:id="rId24"/>
    <p:sldId id="360" r:id="rId25"/>
    <p:sldId id="362" r:id="rId26"/>
    <p:sldId id="363" r:id="rId27"/>
    <p:sldId id="364" r:id="rId28"/>
    <p:sldId id="365" r:id="rId29"/>
    <p:sldId id="366" r:id="rId30"/>
    <p:sldId id="367" r:id="rId31"/>
    <p:sldId id="368" r:id="rId32"/>
    <p:sldId id="369" r:id="rId33"/>
    <p:sldId id="370" r:id="rId34"/>
    <p:sldId id="371" r:id="rId35"/>
    <p:sldId id="418" r:id="rId36"/>
    <p:sldId id="372" r:id="rId37"/>
    <p:sldId id="373" r:id="rId38"/>
    <p:sldId id="392" r:id="rId39"/>
    <p:sldId id="393" r:id="rId40"/>
    <p:sldId id="394" r:id="rId41"/>
    <p:sldId id="395" r:id="rId42"/>
    <p:sldId id="396" r:id="rId43"/>
    <p:sldId id="413" r:id="rId44"/>
    <p:sldId id="414" r:id="rId45"/>
    <p:sldId id="412" r:id="rId46"/>
    <p:sldId id="298" r:id="rId47"/>
    <p:sldId id="297" r:id="rId48"/>
    <p:sldId id="425" r:id="rId49"/>
    <p:sldId id="315" r:id="rId50"/>
    <p:sldId id="350" r:id="rId51"/>
    <p:sldId id="316" r:id="rId52"/>
    <p:sldId id="317" r:id="rId53"/>
    <p:sldId id="318" r:id="rId54"/>
    <p:sldId id="406" r:id="rId55"/>
    <p:sldId id="424" r:id="rId56"/>
    <p:sldId id="319" r:id="rId57"/>
    <p:sldId id="407" r:id="rId58"/>
    <p:sldId id="320" r:id="rId59"/>
    <p:sldId id="321" r:id="rId60"/>
    <p:sldId id="322" r:id="rId61"/>
    <p:sldId id="323" r:id="rId62"/>
    <p:sldId id="324" r:id="rId63"/>
    <p:sldId id="408" r:id="rId64"/>
    <p:sldId id="416" r:id="rId65"/>
    <p:sldId id="415" r:id="rId66"/>
    <p:sldId id="409" r:id="rId67"/>
    <p:sldId id="337" r:id="rId68"/>
    <p:sldId id="351" r:id="rId69"/>
    <p:sldId id="411" r:id="rId70"/>
    <p:sldId id="426" r:id="rId71"/>
    <p:sldId id="345" r:id="rId72"/>
    <p:sldId id="354" r:id="rId73"/>
    <p:sldId id="400" r:id="rId74"/>
    <p:sldId id="401" r:id="rId75"/>
    <p:sldId id="338" r:id="rId76"/>
    <p:sldId id="405" r:id="rId77"/>
    <p:sldId id="398" r:id="rId78"/>
    <p:sldId id="399" r:id="rId79"/>
    <p:sldId id="273" r:id="rId80"/>
    <p:sldId id="352" r:id="rId81"/>
    <p:sldId id="419" r:id="rId82"/>
    <p:sldId id="420" r:id="rId83"/>
    <p:sldId id="421" r:id="rId84"/>
    <p:sldId id="422" r:id="rId85"/>
    <p:sldId id="423" r:id="rId86"/>
    <p:sldId id="294" r:id="rId87"/>
    <p:sldId id="295" r:id="rId88"/>
    <p:sldId id="296" r:id="rId89"/>
    <p:sldId id="299" r:id="rId90"/>
    <p:sldId id="300" r:id="rId91"/>
    <p:sldId id="301" r:id="rId92"/>
    <p:sldId id="327" r:id="rId93"/>
    <p:sldId id="353" r:id="rId94"/>
    <p:sldId id="336" r:id="rId95"/>
    <p:sldId id="410" r:id="rId96"/>
    <p:sldId id="402" r:id="rId97"/>
    <p:sldId id="403" r:id="rId98"/>
    <p:sldId id="404" r:id="rId99"/>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FF9966"/>
    <a:srgbClr val="00072E"/>
    <a:srgbClr val="022D9B"/>
    <a:srgbClr val="5CC5FF"/>
    <a:srgbClr val="4ABEFF"/>
    <a:srgbClr val="152E8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9822" autoAdjust="0"/>
    <p:restoredTop sz="90871" autoAdjust="0"/>
  </p:normalViewPr>
  <p:slideViewPr>
    <p:cSldViewPr>
      <p:cViewPr>
        <p:scale>
          <a:sx n="100" d="100"/>
          <a:sy n="100" d="100"/>
        </p:scale>
        <p:origin x="-1158"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1718"/>
    </p:cViewPr>
  </p:sorterViewPr>
  <p:notesViewPr>
    <p:cSldViewPr>
      <p:cViewPr varScale="1">
        <p:scale>
          <a:sx n="152" d="100"/>
          <a:sy n="152" d="100"/>
        </p:scale>
        <p:origin x="-3832"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sz="quarter"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3076" name="Rectangle 4"/>
          <p:cNvSpPr>
            <a:spLocks noGrp="1" noChangeArrowheads="1"/>
          </p:cNvSpPr>
          <p:nvPr>
            <p:ph type="ftr" sz="quarter" idx="2"/>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19324905-4586-9849-B0CB-EDE86AB94449}" type="slidenum">
              <a:rPr lang="en-US"/>
              <a:pPr/>
              <a:t>‹#›</a:t>
            </a:fld>
            <a:endParaRPr lang="en-US">
              <a:latin typeface="Arial" charset="0"/>
            </a:endParaRPr>
          </a:p>
        </p:txBody>
      </p:sp>
    </p:spTree>
    <p:extLst>
      <p:ext uri="{BB962C8B-B14F-4D97-AF65-F5344CB8AC3E}">
        <p14:creationId xmlns:p14="http://schemas.microsoft.com/office/powerpoint/2010/main" val="21393329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atin typeface="Verdana" charset="0"/>
              </a:defRPr>
            </a:lvl1pPr>
          </a:lstStyle>
          <a:p>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atin typeface="Verdana" charset="0"/>
              </a:defRPr>
            </a:lvl1pPr>
          </a:lstStyle>
          <a:p>
            <a:endParaRPr lang="en-US"/>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atin typeface="Verdana" charset="0"/>
              </a:defRPr>
            </a:lvl1pPr>
          </a:lstStyle>
          <a:p>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CFC947A3-E2F4-9B43-B61C-6E4B48751614}" type="slidenum">
              <a:rPr lang="en-US"/>
              <a:pPr/>
              <a:t>‹#›</a:t>
            </a:fld>
            <a:endParaRPr lang="en-US"/>
          </a:p>
        </p:txBody>
      </p:sp>
    </p:spTree>
    <p:extLst>
      <p:ext uri="{BB962C8B-B14F-4D97-AF65-F5344CB8AC3E}">
        <p14:creationId xmlns:p14="http://schemas.microsoft.com/office/powerpoint/2010/main" val="3653572050"/>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Verdana" charset="0"/>
        <a:ea typeface="ＭＳ Ｐゴシック" charset="0"/>
        <a:cs typeface="ＭＳ Ｐゴシック" charset="0"/>
      </a:defRPr>
    </a:lvl1pPr>
    <a:lvl2pPr marL="457200" algn="l" rtl="0" fontAlgn="base">
      <a:spcBef>
        <a:spcPct val="30000"/>
      </a:spcBef>
      <a:spcAft>
        <a:spcPct val="0"/>
      </a:spcAft>
      <a:defRPr sz="1200" kern="1200">
        <a:solidFill>
          <a:schemeClr val="tx1"/>
        </a:solidFill>
        <a:latin typeface="Verdana" charset="0"/>
        <a:ea typeface="ＭＳ Ｐゴシック" charset="0"/>
        <a:cs typeface="+mn-cs"/>
      </a:defRPr>
    </a:lvl2pPr>
    <a:lvl3pPr marL="914400" algn="l" rtl="0" fontAlgn="base">
      <a:spcBef>
        <a:spcPct val="30000"/>
      </a:spcBef>
      <a:spcAft>
        <a:spcPct val="0"/>
      </a:spcAft>
      <a:defRPr sz="1200" kern="1200">
        <a:solidFill>
          <a:schemeClr val="tx1"/>
        </a:solidFill>
        <a:latin typeface="Verdana" charset="0"/>
        <a:ea typeface="ＭＳ Ｐゴシック" charset="0"/>
        <a:cs typeface="+mn-cs"/>
      </a:defRPr>
    </a:lvl3pPr>
    <a:lvl4pPr marL="1371600" algn="l" rtl="0" fontAlgn="base">
      <a:spcBef>
        <a:spcPct val="30000"/>
      </a:spcBef>
      <a:spcAft>
        <a:spcPct val="0"/>
      </a:spcAft>
      <a:defRPr sz="1200" kern="1200">
        <a:solidFill>
          <a:schemeClr val="tx1"/>
        </a:solidFill>
        <a:latin typeface="Verdana" charset="0"/>
        <a:ea typeface="ＭＳ Ｐゴシック" charset="0"/>
        <a:cs typeface="+mn-cs"/>
      </a:defRPr>
    </a:lvl4pPr>
    <a:lvl5pPr marL="1828800" algn="l" rtl="0" fontAlgn="base">
      <a:spcBef>
        <a:spcPct val="30000"/>
      </a:spcBef>
      <a:spcAft>
        <a:spcPct val="0"/>
      </a:spcAft>
      <a:defRPr sz="1200" kern="1200">
        <a:solidFill>
          <a:schemeClr val="tx1"/>
        </a:solidFill>
        <a:latin typeface="Verdana"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Long </a:t>
            </a:r>
            <a:r>
              <a:rPr lang="en-US" dirty="0" err="1" smtClean="0"/>
              <a:t>nVidia</a:t>
            </a:r>
            <a:r>
              <a:rPr lang="en-US" baseline="0" dirty="0" smtClean="0"/>
              <a:t> is better than so many quant trades !</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13</a:t>
            </a:fld>
            <a:endParaRPr lang="en-US"/>
          </a:p>
        </p:txBody>
      </p:sp>
    </p:spTree>
    <p:extLst>
      <p:ext uri="{BB962C8B-B14F-4D97-AF65-F5344CB8AC3E}">
        <p14:creationId xmlns:p14="http://schemas.microsoft.com/office/powerpoint/2010/main" val="3764898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98</a:t>
            </a:fld>
            <a:endParaRPr lang="en-US"/>
          </a:p>
        </p:txBody>
      </p:sp>
    </p:spTree>
    <p:extLst>
      <p:ext uri="{BB962C8B-B14F-4D97-AF65-F5344CB8AC3E}">
        <p14:creationId xmlns:p14="http://schemas.microsoft.com/office/powerpoint/2010/main" val="3746784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Long </a:t>
            </a:r>
            <a:r>
              <a:rPr lang="en-US" dirty="0" err="1" smtClean="0"/>
              <a:t>nVidia</a:t>
            </a:r>
            <a:r>
              <a:rPr lang="en-US" baseline="0" dirty="0" smtClean="0"/>
              <a:t> is better than so many quant trades !</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15</a:t>
            </a:fld>
            <a:endParaRPr lang="en-US"/>
          </a:p>
        </p:txBody>
      </p:sp>
    </p:spTree>
    <p:extLst>
      <p:ext uri="{BB962C8B-B14F-4D97-AF65-F5344CB8AC3E}">
        <p14:creationId xmlns:p14="http://schemas.microsoft.com/office/powerpoint/2010/main" val="3764898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Long </a:t>
            </a:r>
            <a:r>
              <a:rPr lang="en-US" dirty="0" err="1" smtClean="0"/>
              <a:t>nVidia</a:t>
            </a:r>
            <a:r>
              <a:rPr lang="en-US" baseline="0" dirty="0" smtClean="0"/>
              <a:t> is better than so many quant trades !</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16</a:t>
            </a:fld>
            <a:endParaRPr lang="en-US"/>
          </a:p>
        </p:txBody>
      </p:sp>
    </p:spTree>
    <p:extLst>
      <p:ext uri="{BB962C8B-B14F-4D97-AF65-F5344CB8AC3E}">
        <p14:creationId xmlns:p14="http://schemas.microsoft.com/office/powerpoint/2010/main" val="3764898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why taking log – because the asymmetry of +</a:t>
            </a:r>
            <a:r>
              <a:rPr lang="en-US" dirty="0" err="1" smtClean="0"/>
              <a:t>ve</a:t>
            </a:r>
            <a:r>
              <a:rPr lang="en-US" dirty="0" smtClean="0"/>
              <a:t> and –</a:t>
            </a:r>
            <a:r>
              <a:rPr lang="en-US" dirty="0" err="1" smtClean="0"/>
              <a:t>ve</a:t>
            </a:r>
            <a:r>
              <a:rPr lang="en-US" dirty="0" smtClean="0"/>
              <a:t> ratio</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30</a:t>
            </a:fld>
            <a:endParaRPr lang="en-US"/>
          </a:p>
        </p:txBody>
      </p:sp>
    </p:spTree>
    <p:extLst>
      <p:ext uri="{BB962C8B-B14F-4D97-AF65-F5344CB8AC3E}">
        <p14:creationId xmlns:p14="http://schemas.microsoft.com/office/powerpoint/2010/main" val="2525220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why taking log – because the asymmetry of +</a:t>
            </a:r>
            <a:r>
              <a:rPr lang="en-US" dirty="0" err="1" smtClean="0"/>
              <a:t>ve</a:t>
            </a:r>
            <a:r>
              <a:rPr lang="en-US" dirty="0" smtClean="0"/>
              <a:t> and –</a:t>
            </a:r>
            <a:r>
              <a:rPr lang="en-US" dirty="0" err="1" smtClean="0"/>
              <a:t>ve</a:t>
            </a:r>
            <a:r>
              <a:rPr lang="en-US" dirty="0" smtClean="0"/>
              <a:t> ratio</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31</a:t>
            </a:fld>
            <a:endParaRPr lang="en-US"/>
          </a:p>
        </p:txBody>
      </p:sp>
    </p:spTree>
    <p:extLst>
      <p:ext uri="{BB962C8B-B14F-4D97-AF65-F5344CB8AC3E}">
        <p14:creationId xmlns:p14="http://schemas.microsoft.com/office/powerpoint/2010/main" val="2525220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73</a:t>
            </a:fld>
            <a:endParaRPr lang="en-US"/>
          </a:p>
        </p:txBody>
      </p:sp>
    </p:spTree>
    <p:extLst>
      <p:ext uri="{BB962C8B-B14F-4D97-AF65-F5344CB8AC3E}">
        <p14:creationId xmlns:p14="http://schemas.microsoft.com/office/powerpoint/2010/main" val="3746784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74</a:t>
            </a:fld>
            <a:endParaRPr lang="en-US"/>
          </a:p>
        </p:txBody>
      </p:sp>
    </p:spTree>
    <p:extLst>
      <p:ext uri="{BB962C8B-B14F-4D97-AF65-F5344CB8AC3E}">
        <p14:creationId xmlns:p14="http://schemas.microsoft.com/office/powerpoint/2010/main" val="3746784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96</a:t>
            </a:fld>
            <a:endParaRPr lang="en-US"/>
          </a:p>
        </p:txBody>
      </p:sp>
    </p:spTree>
    <p:extLst>
      <p:ext uri="{BB962C8B-B14F-4D97-AF65-F5344CB8AC3E}">
        <p14:creationId xmlns:p14="http://schemas.microsoft.com/office/powerpoint/2010/main" val="3746784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97</a:t>
            </a:fld>
            <a:endParaRPr lang="en-US"/>
          </a:p>
        </p:txBody>
      </p:sp>
    </p:spTree>
    <p:extLst>
      <p:ext uri="{BB962C8B-B14F-4D97-AF65-F5344CB8AC3E}">
        <p14:creationId xmlns:p14="http://schemas.microsoft.com/office/powerpoint/2010/main" val="37467848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descr="DESIGN_B_final-02-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7456"/>
            <a:ext cx="9141027" cy="6858000"/>
          </a:xfrm>
          <a:prstGeom prst="rect">
            <a:avLst/>
          </a:prstGeom>
        </p:spPr>
      </p:pic>
      <p:sp>
        <p:nvSpPr>
          <p:cNvPr id="2" name="Title 1"/>
          <p:cNvSpPr>
            <a:spLocks noGrp="1"/>
          </p:cNvSpPr>
          <p:nvPr>
            <p:ph type="ctrTitle"/>
          </p:nvPr>
        </p:nvSpPr>
        <p:spPr>
          <a:xfrm>
            <a:off x="1696144" y="2852936"/>
            <a:ext cx="6332240" cy="1107554"/>
          </a:xfrm>
        </p:spPr>
        <p:txBody>
          <a:bodyPr/>
          <a:lstStyle>
            <a:lvl1pPr>
              <a:defRPr>
                <a:solidFill>
                  <a:srgbClr val="152E8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696144" y="4077072"/>
            <a:ext cx="6116216" cy="1944216"/>
          </a:xfrm>
        </p:spPr>
        <p:txBody>
          <a:bodyPr/>
          <a:lstStyle>
            <a:lvl1pPr marL="0" indent="0" algn="l">
              <a:buNone/>
              <a:defRPr sz="2600">
                <a:solidFill>
                  <a:srgbClr val="152E82"/>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lvl1pPr>
          </a:lstStyle>
          <a:p>
            <a:fld id="{5DD0A2D2-7EFB-5840-AF99-D605BC1B2F97}" type="slidenum">
              <a:rPr lang="en-US"/>
              <a:pPr/>
              <a:t>‹#›</a:t>
            </a:fld>
            <a:endParaRPr lang="en-US" sz="1400" dirty="0">
              <a:latin typeface="Arial" charset="0"/>
            </a:endParaRPr>
          </a:p>
        </p:txBody>
      </p:sp>
    </p:spTree>
    <p:extLst>
      <p:ext uri="{BB962C8B-B14F-4D97-AF65-F5344CB8AC3E}">
        <p14:creationId xmlns:p14="http://schemas.microsoft.com/office/powerpoint/2010/main" val="373302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323528" y="332656"/>
            <a:ext cx="8668072" cy="1143000"/>
          </a:xfrm>
        </p:spPr>
        <p:txBody>
          <a:bodyPr/>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23528" y="1556792"/>
            <a:ext cx="8668072" cy="47594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9960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6" name="Picture 5"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Vertical Title 1"/>
          <p:cNvSpPr>
            <a:spLocks noGrp="1"/>
          </p:cNvSpPr>
          <p:nvPr>
            <p:ph type="title" orient="vert"/>
          </p:nvPr>
        </p:nvSpPr>
        <p:spPr>
          <a:xfrm>
            <a:off x="6972300" y="381000"/>
            <a:ext cx="2019300" cy="5791200"/>
          </a:xfrm>
        </p:spPr>
        <p:txBody>
          <a:bodyPr vert="eaVert"/>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4400" y="381000"/>
            <a:ext cx="5905500" cy="5791200"/>
          </a:xfrm>
        </p:spPr>
        <p:txBody>
          <a:bodyPr vert="eaVert"/>
          <a:lstStyle>
            <a:lvl1pPr>
              <a:defRPr sz="2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792122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pic>
        <p:nvPicPr>
          <p:cNvPr id="10" name="Picture 9"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3" name="Chart Placeholder 2"/>
          <p:cNvSpPr>
            <a:spLocks noGrp="1"/>
          </p:cNvSpPr>
          <p:nvPr>
            <p:ph type="chart" idx="1"/>
          </p:nvPr>
        </p:nvSpPr>
        <p:spPr>
          <a:xfrm>
            <a:off x="251520" y="1700808"/>
            <a:ext cx="8740080" cy="4536504"/>
          </a:xfrm>
        </p:spPr>
        <p:txBody>
          <a:bodyPr/>
          <a:lstStyle/>
          <a:p>
            <a:r>
              <a:rPr lang="en-US" smtClean="0"/>
              <a:t>Click icon to add chart</a:t>
            </a:r>
            <a:endParaRPr lang="en-US" dirty="0"/>
          </a:p>
        </p:txBody>
      </p:sp>
      <p:sp>
        <p:nvSpPr>
          <p:cNvPr id="2" name="Title 1"/>
          <p:cNvSpPr>
            <a:spLocks noGrp="1"/>
          </p:cNvSpPr>
          <p:nvPr>
            <p:ph type="title"/>
          </p:nvPr>
        </p:nvSpPr>
        <p:spPr>
          <a:xfrm>
            <a:off x="179512" y="692696"/>
            <a:ext cx="5256584" cy="854968"/>
          </a:xfrm>
        </p:spPr>
        <p:txBody>
          <a:bodyPr/>
          <a:lstStyle>
            <a:lvl1pPr>
              <a:defRPr sz="2200">
                <a:solidFill>
                  <a:srgbClr val="152E82"/>
                </a:solidFill>
              </a:defRPr>
            </a:lvl1pPr>
          </a:lstStyle>
          <a:p>
            <a:r>
              <a:rPr lang="en-US" smtClean="0"/>
              <a:t>Click to edit Master title style</a:t>
            </a:r>
            <a:endParaRPr lang="en-US" dirty="0"/>
          </a:p>
        </p:txBody>
      </p:sp>
      <p:sp>
        <p:nvSpPr>
          <p:cNvPr id="11"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7492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ESIGN_B_final-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Content Placeholder 2"/>
          <p:cNvSpPr>
            <a:spLocks noGrp="1"/>
          </p:cNvSpPr>
          <p:nvPr>
            <p:ph idx="1"/>
          </p:nvPr>
        </p:nvSpPr>
        <p:spPr>
          <a:xfrm>
            <a:off x="2555776" y="1412776"/>
            <a:ext cx="6264696" cy="4752528"/>
          </a:xfrm>
        </p:spPr>
        <p:txBody>
          <a:bodyPr/>
          <a:lstStyle>
            <a:lvl1pPr>
              <a:defRPr sz="2700"/>
            </a:lvl1pPr>
            <a:lvl2pPr>
              <a:defRPr sz="2400"/>
            </a:lvl2pPr>
            <a:lvl3pPr>
              <a:defRPr sz="23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2555776" y="0"/>
            <a:ext cx="6264696" cy="1224136"/>
          </a:xfrm>
        </p:spPr>
        <p:txBody>
          <a:bodyPr/>
          <a:lstStyle>
            <a:lvl1pPr>
              <a:defRPr sz="2800">
                <a:solidFill>
                  <a:srgbClr val="152E82"/>
                </a:solidFill>
              </a:defRPr>
            </a:lvl1pPr>
          </a:lstStyle>
          <a:p>
            <a:r>
              <a:rPr lang="en-US" smtClean="0"/>
              <a:t>Click to edit Master title style</a:t>
            </a:r>
            <a:endParaRPr lang="en-US" dirty="0"/>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5" name="Picture 4"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255614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6" name="Picture 5" descr="DESIGN_B_final-02-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0"/>
            <a:ext cx="9141027" cy="6858000"/>
          </a:xfrm>
          <a:prstGeom prst="rect">
            <a:avLst/>
          </a:prstGeom>
        </p:spPr>
      </p:pic>
      <p:sp>
        <p:nvSpPr>
          <p:cNvPr id="2" name="Title 1"/>
          <p:cNvSpPr>
            <a:spLocks noGrp="1"/>
          </p:cNvSpPr>
          <p:nvPr>
            <p:ph type="title"/>
          </p:nvPr>
        </p:nvSpPr>
        <p:spPr>
          <a:xfrm>
            <a:off x="1547664" y="3645024"/>
            <a:ext cx="6480720" cy="2376263"/>
          </a:xfrm>
        </p:spPr>
        <p:txBody>
          <a:bodyPr anchor="t"/>
          <a:lstStyle>
            <a:lvl1pPr algn="l">
              <a:lnSpc>
                <a:spcPct val="90000"/>
              </a:lnSpc>
              <a:defRPr sz="3200" b="0" cap="none">
                <a:solidFill>
                  <a:srgbClr val="022D9B"/>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547664" y="2564904"/>
            <a:ext cx="6480720" cy="1008112"/>
          </a:xfrm>
        </p:spPr>
        <p:txBody>
          <a:bodyPr anchor="b"/>
          <a:lstStyle>
            <a:lvl1pPr marL="0" indent="0">
              <a:buNone/>
              <a:defRPr sz="2000">
                <a:solidFill>
                  <a:srgbClr val="022D9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5" name="Slide Number Placeholder 4"/>
          <p:cNvSpPr>
            <a:spLocks noGrp="1"/>
          </p:cNvSpPr>
          <p:nvPr>
            <p:ph type="sldNum" sz="quarter" idx="11"/>
          </p:nvPr>
        </p:nvSpPr>
        <p:spPr>
          <a:xfrm>
            <a:off x="8654356" y="6525344"/>
            <a:ext cx="504056" cy="360040"/>
          </a:xfrm>
        </p:spPr>
        <p:txBody>
          <a:bodyPr/>
          <a:lstStyle>
            <a:lvl1pPr>
              <a:defRPr>
                <a:solidFill>
                  <a:srgbClr val="152E82"/>
                </a:solidFill>
              </a:defRPr>
            </a:lvl1pPr>
          </a:lstStyle>
          <a:p>
            <a:fld id="{302B3540-29DB-9849-B58B-883D2E76A773}" type="slidenum">
              <a:rPr lang="en-US" smtClean="0"/>
              <a:pPr/>
              <a:t>‹#›</a:t>
            </a:fld>
            <a:endParaRPr lang="en-US" sz="1400" dirty="0">
              <a:latin typeface="Arial" charset="0"/>
            </a:endParaRPr>
          </a:p>
        </p:txBody>
      </p:sp>
    </p:spTree>
    <p:extLst>
      <p:ext uri="{BB962C8B-B14F-4D97-AF65-F5344CB8AC3E}">
        <p14:creationId xmlns:p14="http://schemas.microsoft.com/office/powerpoint/2010/main" val="2861625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sz="half" idx="1"/>
          </p:nvPr>
        </p:nvSpPr>
        <p:spPr>
          <a:xfrm>
            <a:off x="323528" y="1916832"/>
            <a:ext cx="4032448"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99992" y="1916832"/>
            <a:ext cx="4347592"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323528" y="476672"/>
            <a:ext cx="8077200" cy="1143000"/>
          </a:xfrm>
        </p:spPr>
        <p:txBody>
          <a:bodyPr/>
          <a:lstStyle>
            <a:lvl1pPr>
              <a:defRPr sz="2800">
                <a:solidFill>
                  <a:srgbClr val="152E82"/>
                </a:solidFill>
              </a:defRPr>
            </a:lvl1pPr>
          </a:lstStyle>
          <a:p>
            <a:r>
              <a:rPr lang="en-US" smtClean="0"/>
              <a:t>Click to edit Master title style</a:t>
            </a:r>
            <a:endParaRPr lang="en-US" dirty="0"/>
          </a:p>
        </p:txBody>
      </p:sp>
      <p:sp>
        <p:nvSpPr>
          <p:cNvPr id="10"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44924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02840" y="476672"/>
            <a:ext cx="8229600" cy="1143000"/>
          </a:xfrm>
        </p:spPr>
        <p:txBody>
          <a:bodyPr/>
          <a:lstStyle>
            <a:lvl1pPr>
              <a:defRPr sz="2800">
                <a:solidFill>
                  <a:srgbClr val="152E8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23528" y="1916832"/>
            <a:ext cx="4040188"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23528" y="2678931"/>
            <a:ext cx="4040188"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508749" y="1916832"/>
            <a:ext cx="4041775"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508749" y="2678931"/>
            <a:ext cx="4041775"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3" name="Picture 12"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722173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23528" y="-26516"/>
            <a:ext cx="8077200" cy="1143000"/>
          </a:xfrm>
        </p:spPr>
        <p:txBody>
          <a:bodyPr/>
          <a:lstStyle>
            <a:lvl1pPr>
              <a:defRPr sz="2800">
                <a:solidFill>
                  <a:srgbClr val="FFFFFF"/>
                </a:solidFill>
              </a:defRPr>
            </a:lvl1pPr>
          </a:lstStyle>
          <a:p>
            <a:r>
              <a:rPr lang="en-US" smtClean="0"/>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151373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3049170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idx="1"/>
          </p:nvPr>
        </p:nvSpPr>
        <p:spPr>
          <a:xfrm>
            <a:off x="3923928" y="404664"/>
            <a:ext cx="4968552" cy="5853113"/>
          </a:xfrm>
        </p:spPr>
        <p:txBody>
          <a:bodyPr/>
          <a:lstStyle>
            <a:lvl1pPr>
              <a:defRPr sz="28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1520" y="2132856"/>
            <a:ext cx="3528392" cy="410445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251520" y="836712"/>
            <a:ext cx="3528392" cy="1162050"/>
          </a:xfrm>
        </p:spPr>
        <p:txBody>
          <a:bodyPr/>
          <a:lstStyle>
            <a:lvl1pPr algn="l">
              <a:defRPr sz="2000" b="0">
                <a:solidFill>
                  <a:srgbClr val="152E82"/>
                </a:solidFill>
              </a:defRPr>
            </a:lvl1pPr>
          </a:lstStyle>
          <a:p>
            <a:r>
              <a:rPr lang="en-US" smtClean="0"/>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1" name="Picture 10"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551816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538536" y="5024537"/>
            <a:ext cx="7993904" cy="566738"/>
          </a:xfrm>
        </p:spPr>
        <p:txBody>
          <a:bodyPr/>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538536" y="836712"/>
            <a:ext cx="7993904"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538536" y="5581527"/>
            <a:ext cx="7993904"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73086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19336" y="397024"/>
            <a:ext cx="8429128"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endParaRPr lang="en-US" dirty="0"/>
          </a:p>
        </p:txBody>
      </p:sp>
      <p:sp>
        <p:nvSpPr>
          <p:cNvPr id="1027" name="Rectangle 3"/>
          <p:cNvSpPr>
            <a:spLocks noGrp="1" noChangeArrowheads="1"/>
          </p:cNvSpPr>
          <p:nvPr>
            <p:ph type="body" idx="1"/>
          </p:nvPr>
        </p:nvSpPr>
        <p:spPr bwMode="auto">
          <a:xfrm>
            <a:off x="395536" y="1844824"/>
            <a:ext cx="8352928"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28" name="Rectangle 4"/>
          <p:cNvSpPr>
            <a:spLocks noGrp="1" noChangeArrowheads="1"/>
          </p:cNvSpPr>
          <p:nvPr>
            <p:ph type="dt" sz="half" idx="2"/>
          </p:nvPr>
        </p:nvSpPr>
        <p:spPr bwMode="auto">
          <a:xfrm>
            <a:off x="578768" y="6525344"/>
            <a:ext cx="1905000"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endParaRPr lang="en-US" dirty="0"/>
          </a:p>
        </p:txBody>
      </p:sp>
      <p:sp>
        <p:nvSpPr>
          <p:cNvPr id="1030" name="Rectangle 6"/>
          <p:cNvSpPr>
            <a:spLocks noGrp="1" noChangeArrowheads="1"/>
          </p:cNvSpPr>
          <p:nvPr>
            <p:ph type="sldNum" sz="quarter" idx="4"/>
          </p:nvPr>
        </p:nvSpPr>
        <p:spPr bwMode="auto">
          <a:xfrm>
            <a:off x="74712" y="6525344"/>
            <a:ext cx="504056"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fld id="{B9D5C80D-9CA5-F142-8586-263522C565B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hyperlink" Target="https://toolbox.google.com/datasetsearch" TargetMode="External"/><Relationship Id="rId7" Type="http://schemas.openxmlformats.org/officeDocument/2006/relationships/hyperlink" Target="https://www.datafarm.co/" TargetMode="External"/><Relationship Id="rId2" Type="http://schemas.openxmlformats.org/officeDocument/2006/relationships/hyperlink" Target="https://www.kaggle.com/datasets" TargetMode="External"/><Relationship Id="rId1" Type="http://schemas.openxmlformats.org/officeDocument/2006/relationships/slideLayout" Target="../slideLayouts/slideLayout7.xml"/><Relationship Id="rId6" Type="http://schemas.openxmlformats.org/officeDocument/2006/relationships/hyperlink" Target="https://www.mturk.com/" TargetMode="External"/><Relationship Id="rId5" Type="http://schemas.openxmlformats.org/officeDocument/2006/relationships/hyperlink" Target="https://theinitium.com/article/20180522-mainland-data-annotator/" TargetMode="External"/><Relationship Id="rId4" Type="http://schemas.openxmlformats.org/officeDocument/2006/relationships/hyperlink" Target="https://registry.opendata.aw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s://medium.com/a-dose-of-curiosity/how-does-the-i-am-not-a-robot-checkbox-work-c24d426a82a1" TargetMode="Externa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gif"/></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3" Type="http://schemas.openxmlformats.org/officeDocument/2006/relationships/hyperlink" Target="https://cloud.google.com/natural-language/" TargetMode="External"/><Relationship Id="rId2" Type="http://schemas.openxmlformats.org/officeDocument/2006/relationships/hyperlink" Target="https://cloud.google.com/vision/" TargetMode="Externa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9.png"/><Relationship Id="rId4" Type="http://schemas.openxmlformats.org/officeDocument/2006/relationships/hyperlink" Target="https://easyhashing.com/en/"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kaggle.com/c/two-sigma-financial-news" TargetMode="External"/><Relationship Id="rId2" Type="http://schemas.openxmlformats.org/officeDocument/2006/relationships/hyperlink" Target="https://www.kaggle.com/competitions" TargetMode="Externa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hyperlink" Target="http://www.twosigma.com/"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kaggle.com/gdaley/hkracing" TargetMode="External"/><Relationship Id="rId2" Type="http://schemas.openxmlformats.org/officeDocument/2006/relationships/hyperlink" Target="https://www.kaggle.com/datasets" TargetMode="Externa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drive.google.com/file/d/1Es0xJa9nUFKldxH9BkVyYxHB7RxLvUjC/view?usp=sharing" TargetMode="External"/><Relationship Id="rId1" Type="http://schemas.openxmlformats.org/officeDocument/2006/relationships/slideLayout" Target="../slideLayouts/slideLayout7.xml"/><Relationship Id="rId5" Type="http://schemas.openxmlformats.org/officeDocument/2006/relationships/hyperlink" Target="https://drive.google.com/open?id=1X5gaB92oiKMa-dwwMmaaskiMSGoXR7lk" TargetMode="Externa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www.hkex.com.hk/eng/ods/historicalDataProfile.aspx?ProductID=M6s7H%2bJhWoOfQkr111yZ/PEg6gBlQ2ZiUcCzdLSa3Kk%3d&amp;SchemeID=d%2bgcn6cEg4i/6gexGK4OEjWRzfkowGHd04oP46In90U%3d" TargetMode="External"/><Relationship Id="rId2" Type="http://schemas.openxmlformats.org/officeDocument/2006/relationships/hyperlink" Target="https://www.hkex.com.hk/eng/ods/historicalData.aspx" TargetMode="External"/><Relationship Id="rId1" Type="http://schemas.openxmlformats.org/officeDocument/2006/relationships/slideLayout" Target="../slideLayouts/slideLayout7.xml"/><Relationship Id="rId4" Type="http://schemas.openxmlformats.org/officeDocument/2006/relationships/hyperlink" Target="https://www.hkex.com.hk/eng/ods/historicalDataProfile.aspx?ProductID=fLl/7V5g00AzzCUIEdf%2bHfGwxobHiE/rPKkkClvXhnY%3d&amp;SchemeID=d%2bgcn6cEg4i/6gexGK4OEjWRzfkowGHd04oP46In90U%3d"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raw.githubusercontent.com/kenwkliu/ideas/master/colab/data/mast_mb_20140401.csv" TargetMode="External"/><Relationship Id="rId2" Type="http://schemas.openxmlformats.org/officeDocument/2006/relationships/image" Target="../media/image39.tmp"/><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github.com/kenwkliu/ideas/blob/master/colab/data/700-rawTicks.csv"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github.com/kenwkliu/ideas/blob/master/colab/data/700-orderBook.csv"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medium.com/@urvashilluniya/why-data-normalization-is-necessary-for-machine-learning-models-681b65a05029" TargetMode="Externa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https://colab.research.google.com/github/kenwkliu/ideas/blob/master/colab/OrderBookMachineLearning.ipynb" TargetMode="External"/><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www.youtube.com/watch?v=3liCbRZPrZA" TargetMode="Externa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www.youtube.com/watch?v=3liCbRZPrZA" TargetMode="Externa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0.tmp"/><Relationship Id="rId2" Type="http://schemas.openxmlformats.org/officeDocument/2006/relationships/hyperlink" Target="http://setosa.io/ev/principal-component-analysis/" TargetMode="Externa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hyperlink" Target="https://colab.research.google.com/github/kenwkliu/ideas/blob/master/colab/OrderBookMachineLearning.ipynb" TargetMode="External"/><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2.gi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hyperlink" Target="https://scikit-learn.org/stable/auto_examples/applications/plot_stock_market.html"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imagecolorizer.com/colorize.html" TargetMode="External"/><Relationship Id="rId1" Type="http://schemas.openxmlformats.org/officeDocument/2006/relationships/slideLayout" Target="../slideLayouts/slideLayout7.xml"/><Relationship Id="rId4" Type="http://schemas.openxmlformats.org/officeDocument/2006/relationships/image" Target="../media/image77.jpeg"/></Relationships>
</file>

<file path=ppt/slides/_rels/slide6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hyperlink" Target="https://mattmazur.com/2015/03/17/a-step-by-step-backpropagation-example/" TargetMode="Externa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hyperlink" Target="https://colab.research.google.com/github/kenwkliu/ideas/blob/master/colab/MNIST.ipynb" TargetMode="Externa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6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hyperlink" Target="https://www.wired.com/2015/03/orbital-insight/" TargetMode="External"/><Relationship Id="rId2" Type="http://schemas.openxmlformats.org/officeDocument/2006/relationships/hyperlink" Target="https://orbitalinsight.com/" TargetMode="External"/><Relationship Id="rId1" Type="http://schemas.openxmlformats.org/officeDocument/2006/relationships/slideLayout" Target="../slideLayouts/slideLayout7.xml"/><Relationship Id="rId4" Type="http://schemas.openxmlformats.org/officeDocument/2006/relationships/image" Target="../media/image87.jpeg"/></Relationships>
</file>

<file path=ppt/slides/_rels/slide69.xml.rels><?xml version="1.0" encoding="UTF-8" standalone="yes"?>
<Relationships xmlns="http://schemas.openxmlformats.org/package/2006/relationships"><Relationship Id="rId3" Type="http://schemas.openxmlformats.org/officeDocument/2006/relationships/image" Target="../media/image88.gif"/><Relationship Id="rId2" Type="http://schemas.openxmlformats.org/officeDocument/2006/relationships/hyperlink" Target="https://towardsdatascience.com/identifying-candlestick-patterns-using-deep-learning-b7d706726874" TargetMode="External"/><Relationship Id="rId1" Type="http://schemas.openxmlformats.org/officeDocument/2006/relationships/slideLayout" Target="../slideLayouts/slideLayout7.xml"/><Relationship Id="rId4" Type="http://schemas.openxmlformats.org/officeDocument/2006/relationships/image" Target="../media/image89.jpeg"/></Relationships>
</file>

<file path=ppt/slides/_rels/slide7.xml.rels><?xml version="1.0" encoding="UTF-8" standalone="yes"?>
<Relationships xmlns="http://schemas.openxmlformats.org/package/2006/relationships"><Relationship Id="rId3" Type="http://schemas.openxmlformats.org/officeDocument/2006/relationships/hyperlink" Target="https://www.npr.org/sections/therecord/2018/05/23/613692526/thanks-to-ai-a-3rd-person-is-arrested-following-a-pop-superstars-concert" TargetMode="External"/><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70.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hyperlink" Target="https://technology.inquirer.net/97106/with-painted-faces-artists-fight-facial-recognition-tech" TargetMode="External"/><Relationship Id="rId1" Type="http://schemas.openxmlformats.org/officeDocument/2006/relationships/slideLayout" Target="../slideLayouts/slideLayout7.xml"/><Relationship Id="rId6" Type="http://schemas.openxmlformats.org/officeDocument/2006/relationships/image" Target="../media/image92.jpeg"/><Relationship Id="rId5" Type="http://schemas.openxmlformats.org/officeDocument/2006/relationships/image" Target="../media/image91.png"/><Relationship Id="rId4" Type="http://schemas.openxmlformats.org/officeDocument/2006/relationships/hyperlink" Target="https://qz.com/1356503/how-to-dodge-wechats-image-censorship-according-to-citizen-lab/"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hyperlink" Target="https://www.businessinsider.com/china-says-new-surveillance-tech-can-id-people-from-their-walk-2018-11" TargetMode="External"/><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hyperlink" Target="https://machinelearningmastery.com/impressive-applications-of-generative-adversarial-networks/"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hyperlink" Target="https://syncedreview.com/2019/08/29/ai-creates-fashion-models-with-custom-outfits-and-poses/" TargetMode="External"/><Relationship Id="rId4" Type="http://schemas.openxmlformats.org/officeDocument/2006/relationships/hyperlink" Target="https://www.whichfaceisreal.com/"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www.youtube.com/watch?v=3Cs11fvx5jI"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7.jpeg"/></Relationships>
</file>

<file path=ppt/slides/_rels/slide75.xml.rels><?xml version="1.0" encoding="UTF-8" standalone="yes"?>
<Relationships xmlns="http://schemas.openxmlformats.org/package/2006/relationships"><Relationship Id="rId3" Type="http://schemas.openxmlformats.org/officeDocument/2006/relationships/hyperlink" Target="https://colab.research.google.com/github/kenwkliu/ideas/blob/master/colab/BitcoinLSTM.ipynb" TargetMode="External"/><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99.tmp"/><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http://www.cyc.com/" TargetMode="External"/><Relationship Id="rId1" Type="http://schemas.openxmlformats.org/officeDocument/2006/relationships/slideLayout" Target="../slideLayouts/slideLayout7.xml"/><Relationship Id="rId4" Type="http://schemas.openxmlformats.org/officeDocument/2006/relationships/hyperlink" Target="https://www.theguardian.com/technology/2011/feb/17/ibm-computer-watson-wins-jeopardy" TargetMode="External"/></Relationships>
</file>

<file path=ppt/slides/_rels/slide79.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hyperlink" Target="http://www.xinhuanet.com/english/2020-05/09/c_139043630.htm" TargetMode="Externa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hyperlink" Target="https://colab.research.google.com/github/kenwkliu/ideas/blob/master/colab/linearRegression.ipynb" TargetMode="External"/><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06.tmp"/><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06.tmp"/><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08.tmp"/><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09.tmp"/><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14.gif"/><Relationship Id="rId2" Type="http://schemas.openxmlformats.org/officeDocument/2006/relationships/image" Target="../media/image113.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hyperlink" Target="https://mattmazur.com/2015/03/17/a-step-by-step-backpropagation-example/" TargetMode="Externa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22.gif"/></Relationships>
</file>

<file path=ppt/slides/_rels/slide9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691680" y="2852936"/>
            <a:ext cx="6192688" cy="1368152"/>
          </a:xfrm>
        </p:spPr>
        <p:txBody>
          <a:bodyPr/>
          <a:lstStyle/>
          <a:p>
            <a:r>
              <a:rPr lang="en-US" dirty="0"/>
              <a:t>Big Data, </a:t>
            </a:r>
            <a:r>
              <a:rPr lang="en-US" dirty="0" smtClean="0"/>
              <a:t>AI, Machine Learning, Investment and Algo Trading</a:t>
            </a:r>
            <a:endParaRPr lang="en-US" dirty="0"/>
          </a:p>
        </p:txBody>
      </p:sp>
      <p:sp>
        <p:nvSpPr>
          <p:cNvPr id="2051" name="Rectangle 3"/>
          <p:cNvSpPr>
            <a:spLocks noGrp="1" noChangeArrowheads="1"/>
          </p:cNvSpPr>
          <p:nvPr>
            <p:ph type="subTitle" idx="1"/>
          </p:nvPr>
        </p:nvSpPr>
        <p:spPr>
          <a:xfrm>
            <a:off x="1691680" y="4221088"/>
            <a:ext cx="5832648" cy="1800200"/>
          </a:xfrm>
        </p:spPr>
        <p:txBody>
          <a:bodyPr/>
          <a:lstStyle/>
          <a:p>
            <a:pPr algn="l"/>
            <a:r>
              <a:rPr lang="en-US" dirty="0" smtClean="0"/>
              <a:t>Ken Liu</a:t>
            </a:r>
            <a:endParaRPr lang="en-US" dirty="0"/>
          </a:p>
        </p:txBody>
      </p:sp>
      <p:sp>
        <p:nvSpPr>
          <p:cNvPr id="2" name="Slide Number Placeholder 1"/>
          <p:cNvSpPr>
            <a:spLocks noGrp="1"/>
          </p:cNvSpPr>
          <p:nvPr>
            <p:ph type="sldNum" sz="quarter" idx="11"/>
          </p:nvPr>
        </p:nvSpPr>
        <p:spPr/>
        <p:txBody>
          <a:bodyPr/>
          <a:lstStyle/>
          <a:p>
            <a:fld id="{5DD0A2D2-7EFB-5840-AF99-D605BC1B2F97}" type="slidenum">
              <a:rPr lang="en-US" smtClean="0"/>
              <a:pPr/>
              <a:t>1</a:t>
            </a:fld>
            <a:endParaRPr lang="en-US" sz="1400">
              <a:latin typeface="Arial"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Machine Learning - Data</a:t>
            </a:r>
          </a:p>
        </p:txBody>
      </p:sp>
      <p:sp>
        <p:nvSpPr>
          <p:cNvPr id="7" name="Content Placeholder 1"/>
          <p:cNvSpPr txBox="1">
            <a:spLocks/>
          </p:cNvSpPr>
          <p:nvPr/>
        </p:nvSpPr>
        <p:spPr>
          <a:xfrm>
            <a:off x="395536" y="1700808"/>
            <a:ext cx="8640960" cy="388843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dirty="0" smtClean="0"/>
              <a:t>Where to find </a:t>
            </a:r>
            <a:r>
              <a:rPr lang="en-US" sz="2000" b="1" dirty="0" smtClean="0">
                <a:solidFill>
                  <a:srgbClr val="0070C0"/>
                </a:solidFill>
              </a:rPr>
              <a:t>labelled dataset</a:t>
            </a:r>
            <a:r>
              <a:rPr lang="en-US" sz="2000" dirty="0" smtClean="0"/>
              <a:t>?</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Freely source from the web</a:t>
            </a:r>
            <a:endParaRPr lang="en-US" sz="1600" dirty="0">
              <a:hlinkClick r:id="rId2"/>
            </a:endParaRPr>
          </a:p>
          <a:p>
            <a:pPr lvl="1">
              <a:buFont typeface="Arial" panose="020B0604020202020204" pitchFamily="34" charset="0"/>
              <a:buChar char="•"/>
            </a:pPr>
            <a:r>
              <a:rPr lang="en-US" sz="1600" dirty="0" err="1" smtClean="0">
                <a:hlinkClick r:id="rId2"/>
              </a:rPr>
              <a:t>Kaggle</a:t>
            </a:r>
            <a:r>
              <a:rPr lang="en-US" sz="1600" dirty="0" smtClean="0">
                <a:hlinkClick r:id="rId2"/>
              </a:rPr>
              <a:t> Dataset</a:t>
            </a:r>
            <a:endParaRPr lang="en-US" sz="1600" dirty="0" smtClean="0"/>
          </a:p>
          <a:p>
            <a:pPr lvl="1">
              <a:buFont typeface="Arial" panose="020B0604020202020204" pitchFamily="34" charset="0"/>
              <a:buChar char="•"/>
            </a:pPr>
            <a:r>
              <a:rPr lang="en-US" sz="1600" dirty="0" smtClean="0">
                <a:hlinkClick r:id="rId3"/>
              </a:rPr>
              <a:t>Google Dataset Search</a:t>
            </a:r>
            <a:endParaRPr lang="en-US" sz="1600" dirty="0" smtClean="0"/>
          </a:p>
          <a:p>
            <a:pPr lvl="1">
              <a:buFont typeface="Arial" panose="020B0604020202020204" pitchFamily="34" charset="0"/>
              <a:buChar char="•"/>
            </a:pPr>
            <a:r>
              <a:rPr lang="en-US" sz="1600" dirty="0" smtClean="0">
                <a:hlinkClick r:id="rId4"/>
              </a:rPr>
              <a:t>AWS Open Data</a:t>
            </a:r>
            <a:endParaRPr lang="en-US" sz="1600" dirty="0" smtClean="0"/>
          </a:p>
          <a:p>
            <a:pPr marL="457200" lvl="1" indent="0">
              <a:buNone/>
            </a:pPr>
            <a:endParaRPr lang="en-US" sz="1600" dirty="0">
              <a:hlinkClick r:id=""/>
            </a:endParaRPr>
          </a:p>
          <a:p>
            <a:pPr>
              <a:buFont typeface="Arial" panose="020B0604020202020204" pitchFamily="34" charset="0"/>
              <a:buChar char="•"/>
            </a:pPr>
            <a:r>
              <a:rPr lang="en-US" sz="1800" dirty="0" smtClean="0"/>
              <a:t>Pay $</a:t>
            </a:r>
            <a:endParaRPr lang="en-US" sz="1600" dirty="0">
              <a:hlinkClick r:id="rId2"/>
            </a:endParaRPr>
          </a:p>
          <a:p>
            <a:pPr lvl="1">
              <a:buFont typeface="Arial" panose="020B0604020202020204" pitchFamily="34" charset="0"/>
              <a:buChar char="•"/>
            </a:pPr>
            <a:r>
              <a:rPr lang="en-US" sz="1600" dirty="0" smtClean="0">
                <a:hlinkClick r:id="rId5"/>
              </a:rPr>
              <a:t>Human Data Labeler</a:t>
            </a:r>
            <a:endParaRPr lang="en-US" sz="1600" dirty="0" smtClean="0"/>
          </a:p>
          <a:p>
            <a:pPr lvl="1">
              <a:buFont typeface="Arial" panose="020B0604020202020204" pitchFamily="34" charset="0"/>
              <a:buChar char="•"/>
            </a:pPr>
            <a:r>
              <a:rPr lang="en-US" sz="1600" dirty="0">
                <a:hlinkClick r:id="rId6"/>
              </a:rPr>
              <a:t>Amazon Mechanical </a:t>
            </a:r>
            <a:r>
              <a:rPr lang="en-US" sz="1600" dirty="0" smtClean="0">
                <a:hlinkClick r:id="rId6"/>
              </a:rPr>
              <a:t>Turk</a:t>
            </a:r>
            <a:endParaRPr lang="en-US" sz="1600" dirty="0" smtClean="0"/>
          </a:p>
          <a:p>
            <a:pPr lvl="1">
              <a:buFont typeface="Arial" panose="020B0604020202020204" pitchFamily="34" charset="0"/>
              <a:buChar char="•"/>
            </a:pPr>
            <a:r>
              <a:rPr lang="en-US" sz="1600" dirty="0" smtClean="0">
                <a:hlinkClick r:id="rId7"/>
              </a:rPr>
              <a:t>Datafarm.co</a:t>
            </a:r>
            <a:r>
              <a:rPr lang="en-US" sz="1600" dirty="0" smtClean="0"/>
              <a:t> </a:t>
            </a:r>
            <a:r>
              <a:rPr lang="en-US" sz="1600" dirty="0" smtClean="0">
                <a:sym typeface="Wingdings" panose="05000000000000000000" pitchFamily="2" charset="2"/>
              </a:rPr>
              <a:t> (My friend’s startup)</a:t>
            </a:r>
            <a:endParaRPr lang="en-US" sz="1600" dirty="0"/>
          </a:p>
          <a:p>
            <a:pPr lvl="1">
              <a:buFont typeface="Arial" panose="020B0604020202020204" pitchFamily="34" charset="0"/>
              <a:buChar char="•"/>
            </a:pPr>
            <a:endParaRPr lang="en-US" sz="1600" dirty="0" smtClean="0"/>
          </a:p>
          <a:p>
            <a:pPr lvl="1">
              <a:buFont typeface="Arial" panose="020B0604020202020204" pitchFamily="34" charset="0"/>
              <a:buChar char="•"/>
            </a:pPr>
            <a:endParaRPr lang="en-US" sz="1600" dirty="0" smtClean="0"/>
          </a:p>
          <a:p>
            <a:pPr>
              <a:buFont typeface="Arial" panose="020B0604020202020204" pitchFamily="34" charset="0"/>
              <a:buChar char="•"/>
            </a:pPr>
            <a:endParaRPr lang="en-US" sz="1800" dirty="0"/>
          </a:p>
          <a:p>
            <a:endParaRPr lang="en-US" sz="1800" dirty="0"/>
          </a:p>
        </p:txBody>
      </p:sp>
      <p:pic>
        <p:nvPicPr>
          <p:cNvPr id="1026" name="Picture 2" descr="https://d32kak7w9u5ewj.cloudfront.net/media/image/2018/05/62ecb22624874c66b88ac55c7ea838cb.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0608" y="2443962"/>
            <a:ext cx="3961832" cy="2641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57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Machine Learning - Data</a:t>
            </a:r>
          </a:p>
        </p:txBody>
      </p:sp>
      <p:sp>
        <p:nvSpPr>
          <p:cNvPr id="4" name="TextBox 3"/>
          <p:cNvSpPr txBox="1"/>
          <p:nvPr/>
        </p:nvSpPr>
        <p:spPr>
          <a:xfrm>
            <a:off x="5272882" y="5621178"/>
            <a:ext cx="2539478" cy="400110"/>
          </a:xfrm>
          <a:prstGeom prst="rect">
            <a:avLst/>
          </a:prstGeom>
          <a:noFill/>
        </p:spPr>
        <p:txBody>
          <a:bodyPr wrap="none" rtlCol="0">
            <a:spAutoFit/>
          </a:bodyPr>
          <a:lstStyle/>
          <a:p>
            <a:r>
              <a:rPr lang="en-US" sz="2000" dirty="0" smtClean="0">
                <a:hlinkClick r:id="rId2"/>
              </a:rPr>
              <a:t>Google </a:t>
            </a:r>
            <a:r>
              <a:rPr lang="en-US" sz="2000" dirty="0" err="1" smtClean="0">
                <a:hlinkClick r:id="rId2"/>
              </a:rPr>
              <a:t>reCAPTCHA</a:t>
            </a:r>
            <a:endParaRPr lang="en-US" sz="2000" dirty="0"/>
          </a:p>
        </p:txBody>
      </p:sp>
      <p:sp>
        <p:nvSpPr>
          <p:cNvPr id="10" name="Content Placeholder 1"/>
          <p:cNvSpPr txBox="1">
            <a:spLocks/>
          </p:cNvSpPr>
          <p:nvPr/>
        </p:nvSpPr>
        <p:spPr>
          <a:xfrm>
            <a:off x="395536" y="1700808"/>
            <a:ext cx="8640960" cy="3600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dirty="0" smtClean="0"/>
              <a:t>Where to find </a:t>
            </a:r>
            <a:r>
              <a:rPr lang="en-US" sz="2000" b="1" dirty="0" smtClean="0">
                <a:solidFill>
                  <a:srgbClr val="FF0000"/>
                </a:solidFill>
              </a:rPr>
              <a:t>more</a:t>
            </a:r>
            <a:r>
              <a:rPr lang="en-US" sz="2000" dirty="0" smtClean="0">
                <a:solidFill>
                  <a:srgbClr val="FF0000"/>
                </a:solidFill>
              </a:rPr>
              <a:t> </a:t>
            </a:r>
            <a:r>
              <a:rPr lang="en-US" sz="2000" b="1" dirty="0" smtClean="0">
                <a:solidFill>
                  <a:srgbClr val="0070C0"/>
                </a:solidFill>
              </a:rPr>
              <a:t>labelled dataset</a:t>
            </a:r>
            <a:r>
              <a:rPr lang="en-US" sz="2000" dirty="0" smtClean="0"/>
              <a:t>?</a:t>
            </a:r>
          </a:p>
          <a:p>
            <a:pPr marL="0" indent="0"/>
            <a:endParaRPr lang="en-US" sz="1800" dirty="0"/>
          </a:p>
        </p:txBody>
      </p:sp>
      <p:sp>
        <p:nvSpPr>
          <p:cNvPr id="9" name="TextBox 8"/>
          <p:cNvSpPr txBox="1"/>
          <p:nvPr/>
        </p:nvSpPr>
        <p:spPr>
          <a:xfrm>
            <a:off x="4890789" y="1671191"/>
            <a:ext cx="2777555" cy="461665"/>
          </a:xfrm>
          <a:prstGeom prst="rect">
            <a:avLst/>
          </a:prstGeom>
          <a:noFill/>
        </p:spPr>
        <p:txBody>
          <a:bodyPr wrap="none" rtlCol="0">
            <a:spAutoFit/>
          </a:bodyPr>
          <a:lstStyle/>
          <a:p>
            <a:r>
              <a:rPr lang="en-US" dirty="0" smtClean="0"/>
              <a:t>From </a:t>
            </a:r>
            <a:r>
              <a:rPr lang="en-US" b="1" dirty="0" smtClean="0">
                <a:solidFill>
                  <a:srgbClr val="FF0000"/>
                </a:solidFill>
              </a:rPr>
              <a:t>YOU!</a:t>
            </a:r>
            <a:r>
              <a:rPr lang="en-US" dirty="0" smtClean="0"/>
              <a:t> (freely)</a:t>
            </a:r>
            <a:endParaRPr lang="en-US" dirty="0"/>
          </a:p>
        </p:txBody>
      </p:sp>
      <p:pic>
        <p:nvPicPr>
          <p:cNvPr id="1028" name="Picture 4" descr="How to register for Consumption Vouchers?"/>
          <p:cNvPicPr>
            <a:picLocks noChangeAspect="1" noChangeArrowheads="1"/>
          </p:cNvPicPr>
          <p:nvPr/>
        </p:nvPicPr>
        <p:blipFill rotWithShape="1">
          <a:blip r:embed="rId3">
            <a:extLst>
              <a:ext uri="{28A0092B-C50C-407E-A947-70E740481C1C}">
                <a14:useLocalDpi xmlns:a14="http://schemas.microsoft.com/office/drawing/2010/main" val="0"/>
              </a:ext>
            </a:extLst>
          </a:blip>
          <a:srcRect t="12766" b="2778"/>
          <a:stretch/>
        </p:blipFill>
        <p:spPr bwMode="auto">
          <a:xfrm>
            <a:off x="418778" y="2496294"/>
            <a:ext cx="4688383" cy="22288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for post"/>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377136" y="2420888"/>
            <a:ext cx="2219200" cy="2884960"/>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descr="Sample of Google reCaptcha text scheme, (taken from [?]) | Download  Scientific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6311" y="4941167"/>
            <a:ext cx="299085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9277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Machine Learning - Data</a:t>
            </a:r>
          </a:p>
        </p:txBody>
      </p:sp>
      <p:sp>
        <p:nvSpPr>
          <p:cNvPr id="8" name="TextBox 7"/>
          <p:cNvSpPr txBox="1"/>
          <p:nvPr/>
        </p:nvSpPr>
        <p:spPr>
          <a:xfrm>
            <a:off x="2090934" y="5229202"/>
            <a:ext cx="4857330" cy="830997"/>
          </a:xfrm>
          <a:prstGeom prst="rect">
            <a:avLst/>
          </a:prstGeom>
          <a:noFill/>
        </p:spPr>
        <p:txBody>
          <a:bodyPr wrap="square" rtlCol="0">
            <a:spAutoFit/>
          </a:bodyPr>
          <a:lstStyle/>
          <a:p>
            <a:pPr marL="0" lvl="1"/>
            <a:r>
              <a:rPr lang="en-US" sz="2000" b="1" dirty="0" smtClean="0">
                <a:solidFill>
                  <a:srgbClr val="FF0000"/>
                </a:solidFill>
              </a:rPr>
              <a:t>Tagged </a:t>
            </a:r>
            <a:r>
              <a:rPr lang="en-US" sz="2000" b="1" dirty="0">
                <a:solidFill>
                  <a:srgbClr val="FF0000"/>
                </a:solidFill>
              </a:rPr>
              <a:t>your </a:t>
            </a:r>
            <a:r>
              <a:rPr lang="en-US" sz="2000" b="1" dirty="0" smtClean="0">
                <a:solidFill>
                  <a:srgbClr val="FF0000"/>
                </a:solidFill>
              </a:rPr>
              <a:t>friends </a:t>
            </a:r>
            <a:r>
              <a:rPr lang="en-US" sz="2000" dirty="0"/>
              <a:t>in Facebook or </a:t>
            </a:r>
            <a:r>
              <a:rPr lang="en-US" sz="2000" dirty="0" smtClean="0"/>
              <a:t>IG</a:t>
            </a:r>
            <a:endParaRPr lang="en-US" sz="2000" dirty="0"/>
          </a:p>
          <a:p>
            <a:endParaRPr lang="en-US" sz="2800" dirty="0"/>
          </a:p>
        </p:txBody>
      </p:sp>
      <p:sp>
        <p:nvSpPr>
          <p:cNvPr id="10" name="Content Placeholder 1"/>
          <p:cNvSpPr txBox="1">
            <a:spLocks/>
          </p:cNvSpPr>
          <p:nvPr/>
        </p:nvSpPr>
        <p:spPr>
          <a:xfrm>
            <a:off x="2213589" y="1988840"/>
            <a:ext cx="3672408" cy="3600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dirty="0" smtClean="0"/>
              <a:t>WFH (Work from </a:t>
            </a:r>
            <a:r>
              <a:rPr lang="en-US" sz="2000" strike="sngStrike" dirty="0" smtClean="0"/>
              <a:t>Home</a:t>
            </a:r>
            <a:r>
              <a:rPr lang="en-US" sz="2000" dirty="0" smtClean="0"/>
              <a:t> </a:t>
            </a:r>
            <a:r>
              <a:rPr lang="en-US" sz="2000" b="1" dirty="0" smtClean="0">
                <a:solidFill>
                  <a:srgbClr val="0070C0"/>
                </a:solidFill>
              </a:rPr>
              <a:t>Hill</a:t>
            </a:r>
            <a:r>
              <a:rPr lang="en-US" sz="2000" dirty="0" smtClean="0"/>
              <a:t>)</a:t>
            </a:r>
          </a:p>
          <a:p>
            <a:pPr marL="0" indent="0"/>
            <a:endParaRPr lang="en-US" sz="1800" dirty="0"/>
          </a:p>
        </p:txBody>
      </p:sp>
      <p:grpSp>
        <p:nvGrpSpPr>
          <p:cNvPr id="11" name="Group 10"/>
          <p:cNvGrpSpPr/>
          <p:nvPr/>
        </p:nvGrpSpPr>
        <p:grpSpPr>
          <a:xfrm>
            <a:off x="2090934" y="2636912"/>
            <a:ext cx="4137250" cy="2327893"/>
            <a:chOff x="4067944" y="2973315"/>
            <a:chExt cx="4137250" cy="2327893"/>
          </a:xfrm>
        </p:grpSpPr>
        <p:pic>
          <p:nvPicPr>
            <p:cNvPr id="2" name="Picture 2" descr="「wfh 行山」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67944" y="2973315"/>
              <a:ext cx="4137250" cy="23278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bwMode="auto">
            <a:xfrm>
              <a:off x="4283968" y="4137261"/>
              <a:ext cx="1440160" cy="225523"/>
            </a:xfrm>
            <a:prstGeom prst="rect">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spTree>
    <p:extLst>
      <p:ext uri="{BB962C8B-B14F-4D97-AF65-F5344CB8AC3E}">
        <p14:creationId xmlns:p14="http://schemas.microsoft.com/office/powerpoint/2010/main" val="2253406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a:t>
            </a:r>
            <a:r>
              <a:rPr lang="en-US" dirty="0" smtClean="0"/>
              <a:t>Cloud</a:t>
            </a:r>
            <a:endParaRPr lang="en-US" dirty="0"/>
          </a:p>
        </p:txBody>
      </p:sp>
      <p:sp>
        <p:nvSpPr>
          <p:cNvPr id="7" name="Content Placeholder 1"/>
          <p:cNvSpPr txBox="1">
            <a:spLocks/>
          </p:cNvSpPr>
          <p:nvPr/>
        </p:nvSpPr>
        <p:spPr>
          <a:xfrm>
            <a:off x="395536" y="1700808"/>
            <a:ext cx="352839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lvl="1">
              <a:buClrTx/>
              <a:buFont typeface="Arial" panose="020B0604020202020204" pitchFamily="34" charset="0"/>
              <a:buChar char="•"/>
            </a:pPr>
            <a:r>
              <a:rPr lang="en-US" sz="1800" b="1" dirty="0" smtClean="0"/>
              <a:t>Commodities </a:t>
            </a:r>
            <a:r>
              <a:rPr lang="en-US" sz="1800" b="1" dirty="0"/>
              <a:t>Infra </a:t>
            </a:r>
            <a:r>
              <a:rPr lang="en-US" sz="1800" b="1" dirty="0" smtClean="0"/>
              <a:t>(</a:t>
            </a:r>
            <a:r>
              <a:rPr lang="en-US" sz="1800" b="1" dirty="0"/>
              <a:t>Cloud) </a:t>
            </a:r>
            <a:r>
              <a:rPr lang="en-US" sz="1800" dirty="0" smtClean="0"/>
              <a:t>: </a:t>
            </a:r>
            <a:r>
              <a:rPr lang="en-US" sz="1800" b="1" dirty="0" smtClean="0">
                <a:solidFill>
                  <a:srgbClr val="0070C0"/>
                </a:solidFill>
              </a:rPr>
              <a:t>rent </a:t>
            </a:r>
            <a:r>
              <a:rPr lang="en-US" sz="1800" b="1" dirty="0">
                <a:solidFill>
                  <a:srgbClr val="0070C0"/>
                </a:solidFill>
              </a:rPr>
              <a:t>super </a:t>
            </a:r>
            <a:r>
              <a:rPr lang="en-US" sz="1800" b="1" dirty="0" smtClean="0">
                <a:solidFill>
                  <a:srgbClr val="0070C0"/>
                </a:solidFill>
              </a:rPr>
              <a:t>computers </a:t>
            </a:r>
            <a:r>
              <a:rPr lang="en-US" sz="1800" dirty="0" smtClean="0"/>
              <a:t>(from AWS, Google Cloud etc.) </a:t>
            </a:r>
            <a:r>
              <a:rPr lang="en-US" sz="1800" dirty="0"/>
              <a:t>for few </a:t>
            </a:r>
            <a:r>
              <a:rPr lang="en-US" sz="1800" dirty="0" smtClean="0"/>
              <a:t>hours to train the machine learning model. </a:t>
            </a:r>
            <a:r>
              <a:rPr lang="en-US" sz="1800" i="1" dirty="0" smtClean="0"/>
              <a:t>(</a:t>
            </a:r>
            <a:r>
              <a:rPr lang="en-US" sz="1800" i="1" dirty="0">
                <a:solidFill>
                  <a:srgbClr val="00B050"/>
                </a:solidFill>
              </a:rPr>
              <a:t>Training vs </a:t>
            </a:r>
            <a:r>
              <a:rPr lang="en-US" sz="1800" i="1" dirty="0" smtClean="0">
                <a:solidFill>
                  <a:srgbClr val="00B050"/>
                </a:solidFill>
              </a:rPr>
              <a:t>Predicting time</a:t>
            </a:r>
            <a:r>
              <a:rPr lang="en-US" sz="1800" i="1" dirty="0" smtClean="0"/>
              <a:t>)</a:t>
            </a:r>
            <a:endParaRPr lang="en-US" sz="1800" i="1" dirty="0"/>
          </a:p>
          <a:p>
            <a:pPr marL="0" indent="0"/>
            <a:endParaRPr lang="en-US" sz="1800" dirty="0" smtClean="0"/>
          </a:p>
          <a:p>
            <a:pPr marL="0" indent="0"/>
            <a:endParaRPr lang="en-US" sz="1800" dirty="0" smtClean="0"/>
          </a:p>
          <a:p>
            <a:pPr marL="457200" indent="-457200">
              <a:buFontTx/>
              <a:buChar char="-"/>
            </a:pPr>
            <a:endParaRPr lang="en-US" sz="1800"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28" y="1988839"/>
            <a:ext cx="4731221" cy="35690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data centerçåçæå°çµ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885" y="3773357"/>
            <a:ext cx="2958905" cy="206941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mazonçåçæå°çµæ"/>
          <p:cNvPicPr>
            <a:picLocks noChangeAspect="1" noChangeArrowheads="1"/>
          </p:cNvPicPr>
          <p:nvPr/>
        </p:nvPicPr>
        <p:blipFill rotWithShape="1">
          <a:blip r:embed="rId5">
            <a:extLst>
              <a:ext uri="{28A0092B-C50C-407E-A947-70E740481C1C}">
                <a14:useLocalDpi xmlns:a14="http://schemas.microsoft.com/office/drawing/2010/main" val="0"/>
              </a:ext>
            </a:extLst>
          </a:blip>
          <a:srcRect l="7192" t="34907" r="7608" b="34093"/>
          <a:stretch/>
        </p:blipFill>
        <p:spPr bwMode="auto">
          <a:xfrm>
            <a:off x="5465017" y="3101085"/>
            <a:ext cx="2527945" cy="919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8150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2346226" y="5469210"/>
            <a:ext cx="3888432"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dirty="0">
                <a:hlinkClick r:id="rId2"/>
              </a:rPr>
              <a:t>Image Analysis</a:t>
            </a:r>
            <a:endParaRPr lang="en-US" sz="1800" dirty="0"/>
          </a:p>
          <a:p>
            <a:pPr marL="285750" indent="-285750">
              <a:buFont typeface="Arial" panose="020B0604020202020204" pitchFamily="34" charset="0"/>
              <a:buChar char="•"/>
            </a:pPr>
            <a:r>
              <a:rPr lang="en-US" sz="1800" dirty="0" smtClean="0">
                <a:hlinkClick r:id="rId3"/>
              </a:rPr>
              <a:t>Natural </a:t>
            </a:r>
            <a:r>
              <a:rPr lang="en-US" sz="1800" dirty="0" smtClean="0">
                <a:hlinkClick r:id="rId3"/>
              </a:rPr>
              <a:t>Language Processing</a:t>
            </a:r>
            <a:endParaRPr lang="en-US" sz="1800" dirty="0" smtClean="0"/>
          </a:p>
          <a:p>
            <a:pPr marL="0" indent="0"/>
            <a:endParaRPr lang="en-US" sz="1800" dirty="0" smtClean="0"/>
          </a:p>
          <a:p>
            <a:pPr marL="0" indent="0"/>
            <a:endParaRPr lang="en-US" sz="24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14</a:t>
            </a:fld>
            <a:endParaRPr lang="en-US" sz="1400" dirty="0">
              <a:latin typeface="Arial" charset="0"/>
            </a:endParaRPr>
          </a:p>
        </p:txBody>
      </p:sp>
      <p:pic>
        <p:nvPicPr>
          <p:cNvPr id="4" name="Picture 2" descr="google CLOUD NATURAL LANGUAGEçåçæå°çµ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6189" y="1700808"/>
            <a:ext cx="5479082" cy="3588799"/>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p:cNvSpPr/>
          <p:nvPr/>
        </p:nvSpPr>
        <p:spPr bwMode="auto">
          <a:xfrm>
            <a:off x="1698154" y="5601233"/>
            <a:ext cx="648072" cy="52804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8"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pPr marL="457200" indent="-457200"/>
            <a:r>
              <a:rPr lang="en-US" kern="0" smtClean="0"/>
              <a:t>Machine Learning - Cloud</a:t>
            </a:r>
            <a:endParaRPr lang="en-US" kern="0" dirty="0"/>
          </a:p>
        </p:txBody>
      </p:sp>
    </p:spTree>
    <p:extLst>
      <p:ext uri="{BB962C8B-B14F-4D97-AF65-F5344CB8AC3E}">
        <p14:creationId xmlns:p14="http://schemas.microsoft.com/office/powerpoint/2010/main" val="25104159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a:t>
            </a:r>
            <a:r>
              <a:rPr lang="en-US" dirty="0" smtClean="0"/>
              <a:t>GPU</a:t>
            </a:r>
            <a:endParaRPr lang="en-US" dirty="0"/>
          </a:p>
        </p:txBody>
      </p:sp>
      <p:sp>
        <p:nvSpPr>
          <p:cNvPr id="7" name="Content Placeholder 1"/>
          <p:cNvSpPr txBox="1">
            <a:spLocks/>
          </p:cNvSpPr>
          <p:nvPr/>
        </p:nvSpPr>
        <p:spPr>
          <a:xfrm>
            <a:off x="395536" y="1700808"/>
            <a:ext cx="7632848" cy="6480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smtClean="0"/>
              <a:t>IQ Test:</a:t>
            </a:r>
            <a:r>
              <a:rPr lang="en-US" sz="1800" dirty="0" smtClean="0"/>
              <a:t> Cook 1 chicken wing requires 10 mins. How many minutes for cooking 10 chicken wings? </a:t>
            </a:r>
            <a:endParaRPr lang="en-US" sz="1800" dirty="0"/>
          </a:p>
          <a:p>
            <a:pPr marL="0" indent="0"/>
            <a:endParaRPr lang="en-US" sz="1800" dirty="0" smtClean="0"/>
          </a:p>
          <a:p>
            <a:pPr marL="457200" indent="-457200">
              <a:buFontTx/>
              <a:buChar char="-"/>
            </a:pPr>
            <a:endParaRPr lang="en-US" sz="1800" dirty="0"/>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5272" r="4128"/>
          <a:stretch/>
        </p:blipFill>
        <p:spPr bwMode="auto">
          <a:xfrm>
            <a:off x="4433639" y="2636912"/>
            <a:ext cx="4314825" cy="318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477094" y="2564904"/>
            <a:ext cx="3806874" cy="3693319"/>
          </a:xfrm>
          <a:prstGeom prst="rect">
            <a:avLst/>
          </a:prstGeom>
          <a:noFill/>
        </p:spPr>
        <p:txBody>
          <a:bodyPr wrap="square" rtlCol="0">
            <a:spAutoFit/>
          </a:bodyPr>
          <a:lstStyle/>
          <a:p>
            <a:r>
              <a:rPr lang="en-US" sz="1800" b="1" u="sng" dirty="0" smtClean="0"/>
              <a:t>Still 10 mins </a:t>
            </a:r>
            <a:r>
              <a:rPr lang="en-US" sz="1800" dirty="0" smtClean="0"/>
              <a:t>- cook chicken wings </a:t>
            </a:r>
            <a:r>
              <a:rPr lang="en-US" sz="1800" b="1" dirty="0" smtClean="0">
                <a:solidFill>
                  <a:srgbClr val="0070C0"/>
                </a:solidFill>
              </a:rPr>
              <a:t>in parallel</a:t>
            </a:r>
            <a:r>
              <a:rPr lang="en-US" sz="1800" dirty="0" smtClean="0"/>
              <a:t> because each chicken wing is </a:t>
            </a:r>
            <a:r>
              <a:rPr lang="en-US" sz="1800" b="1" dirty="0">
                <a:solidFill>
                  <a:srgbClr val="0070C0"/>
                </a:solidFill>
              </a:rPr>
              <a:t>independent</a:t>
            </a:r>
            <a:r>
              <a:rPr lang="en-US" sz="1800" dirty="0" smtClean="0"/>
              <a:t> of each others</a:t>
            </a:r>
          </a:p>
          <a:p>
            <a:endParaRPr lang="en-US" sz="1800" dirty="0"/>
          </a:p>
          <a:p>
            <a:r>
              <a:rPr lang="en-US" sz="1800" dirty="0" smtClean="0"/>
              <a:t>Compare to bank transactions which has to perform step-by-step</a:t>
            </a:r>
          </a:p>
          <a:p>
            <a:endParaRPr lang="en-US" sz="1800" dirty="0"/>
          </a:p>
          <a:p>
            <a:r>
              <a:rPr lang="en-US" sz="1800" dirty="0" smtClean="0"/>
              <a:t>Supervised training is similar to cooking chicken wings as </a:t>
            </a:r>
            <a:r>
              <a:rPr lang="en-US" sz="1800" b="1" dirty="0" smtClean="0">
                <a:solidFill>
                  <a:srgbClr val="0070C0"/>
                </a:solidFill>
              </a:rPr>
              <a:t>many labelled data in the dataset (e.g. face and name) is independent to each others</a:t>
            </a:r>
            <a:endParaRPr lang="en-US" sz="1800" b="1" dirty="0">
              <a:solidFill>
                <a:srgbClr val="0070C0"/>
              </a:solidFill>
            </a:endParaRPr>
          </a:p>
        </p:txBody>
      </p:sp>
    </p:spTree>
    <p:extLst>
      <p:ext uri="{BB962C8B-B14F-4D97-AF65-F5344CB8AC3E}">
        <p14:creationId xmlns:p14="http://schemas.microsoft.com/office/powerpoint/2010/main" val="1822566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a:t>
            </a:r>
            <a:r>
              <a:rPr lang="en-US" dirty="0" smtClean="0"/>
              <a:t>GPU</a:t>
            </a:r>
            <a:endParaRPr lang="en-US" dirty="0"/>
          </a:p>
        </p:txBody>
      </p:sp>
      <p:sp>
        <p:nvSpPr>
          <p:cNvPr id="7" name="Content Placeholder 1"/>
          <p:cNvSpPr txBox="1">
            <a:spLocks/>
          </p:cNvSpPr>
          <p:nvPr/>
        </p:nvSpPr>
        <p:spPr>
          <a:xfrm>
            <a:off x="395536" y="1700808"/>
            <a:ext cx="352839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b="1" dirty="0" smtClean="0"/>
              <a:t>Hardware Parallelization:</a:t>
            </a:r>
            <a:r>
              <a:rPr lang="en-US" sz="1800" dirty="0" smtClean="0"/>
              <a:t> GPU (</a:t>
            </a:r>
            <a:r>
              <a:rPr lang="en-US" sz="1800" b="1" dirty="0" smtClean="0">
                <a:solidFill>
                  <a:srgbClr val="0070C0"/>
                </a:solidFill>
              </a:rPr>
              <a:t>Graphics Processing Unit</a:t>
            </a:r>
            <a:r>
              <a:rPr lang="en-US" sz="1800" dirty="0" smtClean="0"/>
              <a:t>) substantially improve the speed of calculation (</a:t>
            </a:r>
            <a:r>
              <a:rPr lang="en-US" sz="1800" dirty="0" err="1" smtClean="0"/>
              <a:t>nVidia</a:t>
            </a:r>
            <a:r>
              <a:rPr lang="en-US" sz="1800" dirty="0" smtClean="0"/>
              <a:t> </a:t>
            </a:r>
            <a:r>
              <a:rPr lang="en-US" sz="1800" dirty="0"/>
              <a:t>stock </a:t>
            </a:r>
            <a:r>
              <a:rPr lang="en-US" sz="1800" dirty="0" smtClean="0"/>
              <a:t>price has gone up substantially)</a:t>
            </a:r>
            <a:endParaRPr lang="en-US" sz="1800" dirty="0"/>
          </a:p>
          <a:p>
            <a:pPr marL="0" indent="0"/>
            <a:endParaRPr lang="en-US" sz="1800" dirty="0" smtClean="0"/>
          </a:p>
          <a:p>
            <a:pPr marL="457200" indent="-457200">
              <a:buFontTx/>
              <a:buChar char="-"/>
            </a:pPr>
            <a:endParaRPr lang="en-US" sz="18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28" y="1844824"/>
            <a:ext cx="5040560" cy="3742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707904" y="5901009"/>
            <a:ext cx="4903907" cy="646331"/>
          </a:xfrm>
          <a:prstGeom prst="rect">
            <a:avLst/>
          </a:prstGeom>
          <a:noFill/>
        </p:spPr>
        <p:txBody>
          <a:bodyPr wrap="none" rtlCol="0">
            <a:spAutoFit/>
          </a:bodyPr>
          <a:lstStyle/>
          <a:p>
            <a:r>
              <a:rPr lang="en-US" sz="1800" dirty="0" smtClean="0">
                <a:solidFill>
                  <a:srgbClr val="00B050"/>
                </a:solidFill>
              </a:rPr>
              <a:t>One more usage: </a:t>
            </a:r>
            <a:r>
              <a:rPr lang="en-US" sz="1800" dirty="0" smtClean="0">
                <a:solidFill>
                  <a:srgbClr val="00B050"/>
                </a:solidFill>
                <a:hlinkClick r:id="rId4"/>
              </a:rPr>
              <a:t>https</a:t>
            </a:r>
            <a:r>
              <a:rPr lang="en-US" sz="1800" dirty="0">
                <a:solidFill>
                  <a:srgbClr val="00B050"/>
                </a:solidFill>
                <a:hlinkClick r:id="rId4"/>
              </a:rPr>
              <a:t>://easyhashing.com/en</a:t>
            </a:r>
            <a:r>
              <a:rPr lang="en-US" sz="1800" dirty="0" smtClean="0">
                <a:solidFill>
                  <a:srgbClr val="00B050"/>
                </a:solidFill>
                <a:hlinkClick r:id="rId4"/>
              </a:rPr>
              <a:t>/</a:t>
            </a:r>
            <a:endParaRPr lang="en-US" sz="1800" dirty="0" smtClean="0">
              <a:solidFill>
                <a:srgbClr val="00B050"/>
              </a:solidFill>
            </a:endParaRPr>
          </a:p>
          <a:p>
            <a:endParaRPr lang="en-US" sz="1800" dirty="0">
              <a:solidFill>
                <a:srgbClr val="00B050"/>
              </a:solidFill>
            </a:endParaRPr>
          </a:p>
        </p:txBody>
      </p:sp>
      <p:sp>
        <p:nvSpPr>
          <p:cNvPr id="6" name="Smiley Face 5"/>
          <p:cNvSpPr/>
          <p:nvPr/>
        </p:nvSpPr>
        <p:spPr bwMode="auto">
          <a:xfrm>
            <a:off x="6157979" y="3430012"/>
            <a:ext cx="572455" cy="572455"/>
          </a:xfrm>
          <a:prstGeom prst="smileyF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8" name="Picture 7"/>
          <p:cNvPicPr>
            <a:picLocks noChangeAspect="1"/>
          </p:cNvPicPr>
          <p:nvPr/>
        </p:nvPicPr>
        <p:blipFill>
          <a:blip r:embed="rId5" cstate="email">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a:ext>
            </a:extLst>
          </a:blip>
          <a:stretch>
            <a:fillRect/>
          </a:stretch>
        </p:blipFill>
        <p:spPr>
          <a:xfrm>
            <a:off x="953716" y="3540754"/>
            <a:ext cx="2456284" cy="2046903"/>
          </a:xfrm>
          <a:prstGeom prst="rect">
            <a:avLst/>
          </a:prstGeom>
        </p:spPr>
      </p:pic>
      <p:sp>
        <p:nvSpPr>
          <p:cNvPr id="9" name="TextBox 8"/>
          <p:cNvSpPr txBox="1"/>
          <p:nvPr/>
        </p:nvSpPr>
        <p:spPr>
          <a:xfrm>
            <a:off x="395536" y="5716343"/>
            <a:ext cx="3014464" cy="615553"/>
          </a:xfrm>
          <a:prstGeom prst="rect">
            <a:avLst/>
          </a:prstGeom>
          <a:noFill/>
        </p:spPr>
        <p:txBody>
          <a:bodyPr wrap="square" rtlCol="0">
            <a:spAutoFit/>
          </a:bodyPr>
          <a:lstStyle/>
          <a:p>
            <a:pPr algn="ctr"/>
            <a:r>
              <a:rPr lang="en-US" sz="1600" b="1" dirty="0">
                <a:solidFill>
                  <a:schemeClr val="tx2"/>
                </a:solidFill>
              </a:rPr>
              <a:t>Tesla </a:t>
            </a:r>
            <a:r>
              <a:rPr lang="en-US" sz="1600" b="1" dirty="0" smtClean="0">
                <a:solidFill>
                  <a:schemeClr val="tx2"/>
                </a:solidFill>
              </a:rPr>
              <a:t>V100 : </a:t>
            </a:r>
            <a:r>
              <a:rPr lang="en-US" sz="1600" i="1" dirty="0" smtClean="0">
                <a:solidFill>
                  <a:schemeClr val="tx2"/>
                </a:solidFill>
              </a:rPr>
              <a:t>120 </a:t>
            </a:r>
            <a:r>
              <a:rPr lang="en-US" sz="1600" i="1" dirty="0">
                <a:solidFill>
                  <a:schemeClr val="tx2"/>
                </a:solidFill>
              </a:rPr>
              <a:t>TFLOPS</a:t>
            </a:r>
          </a:p>
          <a:p>
            <a:pPr algn="ctr"/>
            <a:endParaRPr lang="en-US" sz="1800" b="1" dirty="0">
              <a:solidFill>
                <a:schemeClr val="tx2"/>
              </a:solidFill>
            </a:endParaRPr>
          </a:p>
        </p:txBody>
      </p:sp>
      <p:pic>
        <p:nvPicPr>
          <p:cNvPr id="2050" name="Picture 2" descr="nvidiaçåçæå°çµæ"/>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72000" y="3036698"/>
            <a:ext cx="1371581" cy="1008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07318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a:t>
            </a:r>
            <a:r>
              <a:rPr lang="en-US" dirty="0" smtClean="0"/>
              <a:t>Community</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400" dirty="0" err="1" smtClean="0">
                <a:hlinkClick r:id="rId2"/>
              </a:rPr>
              <a:t>Kaggle</a:t>
            </a:r>
            <a:r>
              <a:rPr lang="en-US" sz="1400" dirty="0" smtClean="0">
                <a:hlinkClick r:id="rId2"/>
              </a:rPr>
              <a:t> Competitions</a:t>
            </a:r>
            <a:r>
              <a:rPr lang="en-US" sz="1400" dirty="0" smtClean="0"/>
              <a:t>: </a:t>
            </a:r>
            <a:r>
              <a:rPr lang="en-US" sz="1400" dirty="0" smtClean="0">
                <a:hlinkClick r:id="rId3"/>
              </a:rPr>
              <a:t>Two Sigma: Using News to Predict Stock Movements</a:t>
            </a:r>
            <a:endParaRPr lang="en-US" sz="1400" dirty="0" smtClean="0"/>
          </a:p>
          <a:p>
            <a:r>
              <a:rPr lang="en-US" sz="1400" dirty="0" smtClean="0"/>
              <a:t>	The </a:t>
            </a:r>
            <a:r>
              <a:rPr lang="en-US" sz="1400" dirty="0"/>
              <a:t>challenge is ingesting and interpreting the data to determine which data is useful, finding the signal in this sea of information. </a:t>
            </a:r>
            <a:r>
              <a:rPr lang="en-US" sz="1400" dirty="0">
                <a:hlinkClick r:id="rId4"/>
              </a:rPr>
              <a:t>Two Sigma </a:t>
            </a:r>
            <a:r>
              <a:rPr lang="en-US" sz="1400" dirty="0"/>
              <a:t>is passionate about this challenge and is excited to share it with the </a:t>
            </a:r>
            <a:r>
              <a:rPr lang="en-US" sz="1400" dirty="0" err="1"/>
              <a:t>Kaggle</a:t>
            </a:r>
            <a:r>
              <a:rPr lang="en-US" sz="1400" dirty="0"/>
              <a:t> community.</a:t>
            </a:r>
          </a:p>
          <a:p>
            <a:r>
              <a:rPr lang="en-US" sz="1400" dirty="0" smtClean="0"/>
              <a:t>	</a:t>
            </a:r>
          </a:p>
          <a:p>
            <a:r>
              <a:rPr lang="en-US" sz="1400" dirty="0"/>
              <a:t>	</a:t>
            </a:r>
            <a:r>
              <a:rPr lang="en-US" sz="1400" dirty="0" smtClean="0"/>
              <a:t>By </a:t>
            </a:r>
            <a:r>
              <a:rPr lang="en-US" sz="1400" dirty="0"/>
              <a:t>analyzing news data to predict stock prices, </a:t>
            </a:r>
            <a:r>
              <a:rPr lang="en-US" sz="1400" dirty="0" err="1"/>
              <a:t>Kagglers</a:t>
            </a:r>
            <a:r>
              <a:rPr lang="en-US" sz="1400" dirty="0"/>
              <a:t> have a unique opportunity to advance the state of research in understanding the predictive power of the news. This power, if harnessed, could help predict financial outcomes and generate significant economic impact all over the world.</a:t>
            </a:r>
          </a:p>
          <a:p>
            <a:endParaRPr lang="en-US" sz="1400" dirty="0" smtClean="0"/>
          </a:p>
          <a:p>
            <a:pPr lvl="1">
              <a:buFont typeface="Arial" panose="020B0604020202020204" pitchFamily="34" charset="0"/>
              <a:buChar char="•"/>
            </a:pPr>
            <a:r>
              <a:rPr lang="en-US" sz="1200" dirty="0" smtClean="0"/>
              <a:t>Market </a:t>
            </a:r>
            <a:r>
              <a:rPr lang="en-US" sz="1200" dirty="0"/>
              <a:t>data provided by </a:t>
            </a:r>
            <a:r>
              <a:rPr lang="en-US" sz="1200" dirty="0" err="1"/>
              <a:t>Intrinio</a:t>
            </a:r>
            <a:r>
              <a:rPr lang="en-US" sz="1200" dirty="0"/>
              <a:t>.</a:t>
            </a:r>
          </a:p>
          <a:p>
            <a:pPr lvl="1">
              <a:buFont typeface="Arial" panose="020B0604020202020204" pitchFamily="34" charset="0"/>
              <a:buChar char="•"/>
            </a:pPr>
            <a:r>
              <a:rPr lang="en-US" sz="1200" dirty="0" smtClean="0"/>
              <a:t>News </a:t>
            </a:r>
            <a:r>
              <a:rPr lang="en-US" sz="1200" dirty="0"/>
              <a:t>data provided by Thomson </a:t>
            </a:r>
            <a:r>
              <a:rPr lang="en-US" sz="1200" dirty="0" smtClean="0"/>
              <a:t>Reuters</a:t>
            </a:r>
            <a:endParaRPr lang="en-US" sz="1200" dirty="0"/>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059" y="4437112"/>
            <a:ext cx="8697835" cy="1913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68483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Community</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smtClean="0">
                <a:hlinkClick r:id="rId2"/>
              </a:rPr>
              <a:t>Kaggle Dataset</a:t>
            </a:r>
            <a:endParaRPr lang="en-US" sz="1600" dirty="0"/>
          </a:p>
        </p:txBody>
      </p:sp>
      <p:pic>
        <p:nvPicPr>
          <p:cNvPr id="2"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2060848"/>
            <a:ext cx="7696200"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125" y="4365104"/>
            <a:ext cx="8841883" cy="1656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87354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Community</a:t>
            </a:r>
          </a:p>
        </p:txBody>
      </p:sp>
      <p:sp>
        <p:nvSpPr>
          <p:cNvPr id="7" name="Content Placeholder 1"/>
          <p:cNvSpPr txBox="1">
            <a:spLocks/>
          </p:cNvSpPr>
          <p:nvPr/>
        </p:nvSpPr>
        <p:spPr>
          <a:xfrm>
            <a:off x="395536" y="1700808"/>
            <a:ext cx="424847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a:t>Hong Kong Jockey </a:t>
            </a:r>
            <a:r>
              <a:rPr lang="en-US" sz="1600" dirty="0" smtClean="0"/>
              <a:t>Club</a:t>
            </a:r>
          </a:p>
          <a:p>
            <a:pPr marL="0" indent="0"/>
            <a:r>
              <a:rPr lang="en-US" sz="1600" b="1" dirty="0" smtClean="0">
                <a:hlinkClick r:id="rId2"/>
              </a:rPr>
              <a:t>Executive </a:t>
            </a:r>
            <a:r>
              <a:rPr lang="en-US" sz="1600" b="1" dirty="0">
                <a:hlinkClick r:id="rId2"/>
              </a:rPr>
              <a:t>Manager, Artificial Intelligence (Sports Betting) </a:t>
            </a:r>
            <a:r>
              <a:rPr lang="en-US" sz="1600" dirty="0"/>
              <a:t>	</a:t>
            </a:r>
          </a:p>
          <a:p>
            <a:endParaRPr lang="en-US" sz="1600" dirty="0"/>
          </a:p>
          <a:p>
            <a:pPr marL="0" indent="0"/>
            <a:r>
              <a:rPr lang="en-US" sz="1600" dirty="0" smtClean="0"/>
              <a:t>The </a:t>
            </a:r>
            <a:r>
              <a:rPr lang="en-US" sz="1600" dirty="0"/>
              <a:t>main responsibility of the candidate is around fixed odds sports betting - to lead a </a:t>
            </a:r>
            <a:r>
              <a:rPr lang="en-US" sz="1600" dirty="0" smtClean="0"/>
              <a:t>skilled team </a:t>
            </a:r>
            <a:r>
              <a:rPr lang="en-US" sz="1600" dirty="0"/>
              <a:t>of </a:t>
            </a:r>
            <a:r>
              <a:rPr lang="en-US" sz="1600" b="1" dirty="0">
                <a:solidFill>
                  <a:srgbClr val="0070C0"/>
                </a:solidFill>
              </a:rPr>
              <a:t>data analysts or scientist to applying cutting edge AI Machine learning and big data analysis </a:t>
            </a:r>
            <a:r>
              <a:rPr lang="en-US" sz="1600" dirty="0"/>
              <a:t>to improve gross margin rate of Fixed Odds Sports Betting 	</a:t>
            </a:r>
          </a:p>
          <a:p>
            <a:pPr marL="0" indent="0"/>
            <a:endParaRPr lang="en-US" sz="16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1" y="3356992"/>
            <a:ext cx="3705225" cy="211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031" y="1700808"/>
            <a:ext cx="3261233" cy="1440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23528" y="5589240"/>
            <a:ext cx="7360092" cy="584775"/>
          </a:xfrm>
          <a:prstGeom prst="rect">
            <a:avLst/>
          </a:prstGeom>
          <a:noFill/>
        </p:spPr>
        <p:txBody>
          <a:bodyPr wrap="none" rtlCol="0">
            <a:spAutoFit/>
          </a:bodyPr>
          <a:lstStyle/>
          <a:p>
            <a:r>
              <a:rPr lang="en-US" sz="1600" dirty="0">
                <a:hlinkClick r:id="rId5"/>
              </a:rPr>
              <a:t>Predicting Horse Racing Result by </a:t>
            </a:r>
            <a:r>
              <a:rPr lang="en-US" sz="1600" dirty="0" smtClean="0">
                <a:hlinkClick r:id="rId5"/>
              </a:rPr>
              <a:t>AI</a:t>
            </a:r>
            <a:endParaRPr lang="en-US" sz="1600" dirty="0" smtClean="0"/>
          </a:p>
          <a:p>
            <a:r>
              <a:rPr lang="en-US" sz="1600" i="1" dirty="0" smtClean="0"/>
              <a:t>Students: Clarence </a:t>
            </a:r>
            <a:r>
              <a:rPr lang="en-US" sz="1600" i="1" dirty="0"/>
              <a:t>Ng, Keith Jones, Jason Lam, Richard </a:t>
            </a:r>
            <a:r>
              <a:rPr lang="en-US" sz="1600" i="1" dirty="0" err="1"/>
              <a:t>Dela</a:t>
            </a:r>
            <a:r>
              <a:rPr lang="en-US" sz="1600" i="1" dirty="0"/>
              <a:t> </a:t>
            </a:r>
            <a:r>
              <a:rPr lang="en-US" sz="1600" i="1" dirty="0" err="1"/>
              <a:t>Cruz,Tree</a:t>
            </a:r>
            <a:r>
              <a:rPr lang="en-US" sz="1600" i="1" dirty="0"/>
              <a:t> Chan</a:t>
            </a:r>
          </a:p>
        </p:txBody>
      </p:sp>
    </p:spTree>
    <p:extLst>
      <p:ext uri="{BB962C8B-B14F-4D97-AF65-F5344CB8AC3E}">
        <p14:creationId xmlns:p14="http://schemas.microsoft.com/office/powerpoint/2010/main" val="3065970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 </a:t>
            </a:r>
            <a:r>
              <a:rPr lang="en-US" dirty="0"/>
              <a:t>First AI Boom </a:t>
            </a:r>
          </a:p>
        </p:txBody>
      </p:sp>
      <p:sp>
        <p:nvSpPr>
          <p:cNvPr id="7" name="Content Placeholder 1"/>
          <p:cNvSpPr txBox="1">
            <a:spLocks/>
          </p:cNvSpPr>
          <p:nvPr/>
        </p:nvSpPr>
        <p:spPr>
          <a:xfrm>
            <a:off x="2555776" y="5805264"/>
            <a:ext cx="3960440"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400" dirty="0" smtClean="0"/>
              <a:t>Tick Tac Toe Example</a:t>
            </a:r>
            <a:endParaRPr lang="en-US" sz="2400" dirty="0"/>
          </a:p>
        </p:txBody>
      </p:sp>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3355" t="5220" r="1731" b="5277"/>
          <a:stretch/>
        </p:blipFill>
        <p:spPr bwMode="auto">
          <a:xfrm>
            <a:off x="998005" y="1700808"/>
            <a:ext cx="7246403" cy="40613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descr="Tic-tac-toe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2928" y="1844824"/>
            <a:ext cx="3861602" cy="3433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8394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Demo – Short Term Stock Price Prediction</a:t>
            </a:r>
            <a:endParaRPr lang="en-US" dirty="0"/>
          </a:p>
        </p:txBody>
      </p:sp>
      <p:pic>
        <p:nvPicPr>
          <p:cNvPr id="3074" name="Picture 2" descr="Why The Price of Bitcoin and Ethereum Are (Still) Volati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1628800"/>
            <a:ext cx="4955704" cy="27875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39552" y="4725144"/>
            <a:ext cx="7992888" cy="1477328"/>
          </a:xfrm>
          <a:prstGeom prst="rect">
            <a:avLst/>
          </a:prstGeom>
          <a:noFill/>
        </p:spPr>
        <p:txBody>
          <a:bodyPr wrap="square" rtlCol="0">
            <a:spAutoFit/>
          </a:bodyPr>
          <a:lstStyle/>
          <a:p>
            <a:r>
              <a:rPr lang="en-US" sz="1800" b="1" dirty="0" smtClean="0"/>
              <a:t>Objective</a:t>
            </a:r>
            <a:r>
              <a:rPr lang="en-US" sz="1800" dirty="0" smtClean="0"/>
              <a:t>: Predict </a:t>
            </a:r>
            <a:r>
              <a:rPr lang="en-US" sz="1800" dirty="0"/>
              <a:t>the </a:t>
            </a:r>
            <a:r>
              <a:rPr lang="en-US" sz="1800" b="1" dirty="0">
                <a:solidFill>
                  <a:srgbClr val="0070C0"/>
                </a:solidFill>
              </a:rPr>
              <a:t>directional</a:t>
            </a:r>
            <a:r>
              <a:rPr lang="en-US" sz="1800" dirty="0">
                <a:solidFill>
                  <a:srgbClr val="0070C0"/>
                </a:solidFill>
              </a:rPr>
              <a:t> </a:t>
            </a:r>
            <a:r>
              <a:rPr lang="en-US" sz="1800" dirty="0"/>
              <a:t>(up or down) </a:t>
            </a:r>
            <a:r>
              <a:rPr lang="en-US" sz="1800" b="1" dirty="0">
                <a:solidFill>
                  <a:srgbClr val="0070C0"/>
                </a:solidFill>
              </a:rPr>
              <a:t>short term</a:t>
            </a:r>
            <a:r>
              <a:rPr lang="en-US" sz="1800" dirty="0"/>
              <a:t> (next move) stock price movement </a:t>
            </a:r>
            <a:r>
              <a:rPr lang="en-US" sz="1800" dirty="0" smtClean="0"/>
              <a:t>based on </a:t>
            </a:r>
            <a:r>
              <a:rPr lang="en-US" sz="1800" b="1" dirty="0" smtClean="0">
                <a:solidFill>
                  <a:srgbClr val="0070C0"/>
                </a:solidFill>
              </a:rPr>
              <a:t>historical</a:t>
            </a:r>
            <a:r>
              <a:rPr lang="en-US" sz="1800" dirty="0" smtClean="0">
                <a:solidFill>
                  <a:srgbClr val="0070C0"/>
                </a:solidFill>
              </a:rPr>
              <a:t> </a:t>
            </a:r>
            <a:r>
              <a:rPr lang="en-US" sz="1800" dirty="0" smtClean="0"/>
              <a:t>data</a:t>
            </a:r>
          </a:p>
          <a:p>
            <a:endParaRPr lang="en-US" sz="1800" dirty="0" smtClean="0"/>
          </a:p>
          <a:p>
            <a:r>
              <a:rPr lang="en-US" sz="1800" b="1" dirty="0" smtClean="0"/>
              <a:t>Solution</a:t>
            </a:r>
            <a:r>
              <a:rPr lang="en-US" sz="1800" dirty="0" smtClean="0"/>
              <a:t>: Use </a:t>
            </a:r>
            <a:r>
              <a:rPr lang="en-US" sz="1800" b="1" dirty="0">
                <a:solidFill>
                  <a:srgbClr val="0070C0"/>
                </a:solidFill>
              </a:rPr>
              <a:t>Supervised</a:t>
            </a:r>
            <a:r>
              <a:rPr lang="en-US" sz="1800" dirty="0"/>
              <a:t> Machine </a:t>
            </a:r>
            <a:r>
              <a:rPr lang="en-US" sz="1800" dirty="0" smtClean="0"/>
              <a:t>Learning with </a:t>
            </a:r>
            <a:r>
              <a:rPr lang="en-US" sz="1800" b="1" dirty="0" smtClean="0">
                <a:solidFill>
                  <a:srgbClr val="0070C0"/>
                </a:solidFill>
              </a:rPr>
              <a:t>labelled data</a:t>
            </a:r>
            <a:r>
              <a:rPr lang="en-US" sz="1800" dirty="0" smtClean="0"/>
              <a:t> to do </a:t>
            </a:r>
            <a:r>
              <a:rPr lang="en-US" sz="1800" b="1" dirty="0" smtClean="0">
                <a:solidFill>
                  <a:srgbClr val="0070C0"/>
                </a:solidFill>
              </a:rPr>
              <a:t>classification</a:t>
            </a:r>
            <a:r>
              <a:rPr lang="en-US" sz="1800" dirty="0" smtClean="0">
                <a:solidFill>
                  <a:srgbClr val="0070C0"/>
                </a:solidFill>
              </a:rPr>
              <a:t> </a:t>
            </a:r>
            <a:r>
              <a:rPr lang="en-US" sz="1800" dirty="0" smtClean="0"/>
              <a:t>(up or down)</a:t>
            </a:r>
            <a:endParaRPr lang="en-US" sz="1800" dirty="0"/>
          </a:p>
        </p:txBody>
      </p:sp>
    </p:spTree>
    <p:extLst>
      <p:ext uri="{BB962C8B-B14F-4D97-AF65-F5344CB8AC3E}">
        <p14:creationId xmlns:p14="http://schemas.microsoft.com/office/powerpoint/2010/main" val="36437475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1. Raw </a:t>
            </a:r>
            <a:r>
              <a:rPr lang="en-US" dirty="0"/>
              <a:t>Data – Historical Tick Data</a:t>
            </a:r>
          </a:p>
        </p:txBody>
      </p:sp>
      <p:sp>
        <p:nvSpPr>
          <p:cNvPr id="2" name="TextBox 1"/>
          <p:cNvSpPr txBox="1"/>
          <p:nvPr/>
        </p:nvSpPr>
        <p:spPr>
          <a:xfrm>
            <a:off x="179512" y="1916832"/>
            <a:ext cx="4320480" cy="2677656"/>
          </a:xfrm>
          <a:prstGeom prst="rect">
            <a:avLst/>
          </a:prstGeom>
          <a:noFill/>
        </p:spPr>
        <p:txBody>
          <a:bodyPr wrap="square" rtlCol="0">
            <a:spAutoFit/>
          </a:bodyPr>
          <a:lstStyle/>
          <a:p>
            <a:r>
              <a:rPr lang="en-US" sz="2000" b="1" dirty="0" smtClean="0"/>
              <a:t>Step 1: Get the raw source data</a:t>
            </a:r>
          </a:p>
          <a:p>
            <a:endParaRPr lang="en-US" sz="2000" dirty="0"/>
          </a:p>
          <a:p>
            <a:pPr marL="342900" indent="-342900">
              <a:buFont typeface="Arial" panose="020B0604020202020204" pitchFamily="34" charset="0"/>
              <a:buChar char="•"/>
            </a:pPr>
            <a:r>
              <a:rPr lang="en-US" sz="1600" dirty="0" smtClean="0"/>
              <a:t>Free data from Yahoo Financial: </a:t>
            </a:r>
            <a:r>
              <a:rPr lang="en-US" sz="1600" b="1" dirty="0" smtClean="0">
                <a:solidFill>
                  <a:srgbClr val="0070C0"/>
                </a:solidFill>
              </a:rPr>
              <a:t>the daily open/high/low/close/volume</a:t>
            </a:r>
            <a:r>
              <a:rPr lang="en-US" sz="1600" dirty="0"/>
              <a:t> </a:t>
            </a:r>
            <a:r>
              <a:rPr lang="en-US" sz="1600" dirty="0" smtClean="0"/>
              <a:t>is not detail enough to predict the short term price movement</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smtClean="0"/>
              <a:t>Need to </a:t>
            </a:r>
            <a:r>
              <a:rPr lang="en-US" sz="1600" b="1" dirty="0">
                <a:solidFill>
                  <a:srgbClr val="0070C0"/>
                </a:solidFill>
              </a:rPr>
              <a:t>purchase</a:t>
            </a:r>
            <a:r>
              <a:rPr lang="en-US" sz="1600" dirty="0" smtClean="0"/>
              <a:t> the very detail raw data (</a:t>
            </a:r>
            <a:r>
              <a:rPr lang="en-US" sz="1600" b="1" dirty="0" smtClean="0">
                <a:solidFill>
                  <a:srgbClr val="0070C0"/>
                </a:solidFill>
              </a:rPr>
              <a:t>historical tick data</a:t>
            </a:r>
            <a:r>
              <a:rPr lang="en-US" sz="1600" dirty="0" smtClean="0"/>
              <a:t>) from the Hong Kong </a:t>
            </a:r>
            <a:r>
              <a:rPr lang="en-US" sz="1600" b="1" dirty="0" smtClean="0">
                <a:solidFill>
                  <a:srgbClr val="0070C0"/>
                </a:solidFill>
              </a:rPr>
              <a:t>Stock Exchange</a:t>
            </a:r>
            <a:endParaRPr lang="en-US" sz="1600" b="1" dirty="0">
              <a:solidFill>
                <a:srgbClr val="0070C0"/>
              </a:solidFill>
            </a:endParaRPr>
          </a:p>
        </p:txBody>
      </p:sp>
      <p:pic>
        <p:nvPicPr>
          <p:cNvPr id="1028" name="Picture 4" descr="Huge Stock Market Dataset | Kaggle"/>
          <p:cNvPicPr>
            <a:picLocks noChangeAspect="1" noChangeArrowheads="1"/>
          </p:cNvPicPr>
          <p:nvPr/>
        </p:nvPicPr>
        <p:blipFill rotWithShape="1">
          <a:blip r:embed="rId2">
            <a:extLst>
              <a:ext uri="{28A0092B-C50C-407E-A947-70E740481C1C}">
                <a14:useLocalDpi xmlns:a14="http://schemas.microsoft.com/office/drawing/2010/main" val="0"/>
              </a:ext>
            </a:extLst>
          </a:blip>
          <a:srcRect r="28874"/>
          <a:stretch/>
        </p:blipFill>
        <p:spPr bwMode="auto">
          <a:xfrm>
            <a:off x="4499992" y="1925588"/>
            <a:ext cx="3942184" cy="3117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9344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1. Raw Data – Historical Tick Data</a:t>
            </a:r>
            <a:endParaRPr lang="en-US" dirty="0"/>
          </a:p>
        </p:txBody>
      </p:sp>
      <p:sp>
        <p:nvSpPr>
          <p:cNvPr id="7" name="Content Placeholder 1"/>
          <p:cNvSpPr txBox="1">
            <a:spLocks/>
          </p:cNvSpPr>
          <p:nvPr/>
        </p:nvSpPr>
        <p:spPr>
          <a:xfrm>
            <a:off x="395536" y="1700808"/>
            <a:ext cx="820891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smtClean="0">
                <a:hlinkClick r:id="rId2"/>
              </a:rPr>
              <a:t>https://www.hkex.com.hk/eng/ods/historicalData.aspx</a:t>
            </a:r>
            <a:endParaRPr lang="en-US" sz="1600" dirty="0" smtClean="0"/>
          </a:p>
          <a:p>
            <a:endParaRPr lang="en-US" sz="1600" dirty="0"/>
          </a:p>
          <a:p>
            <a:r>
              <a:rPr lang="en-US" sz="1600" b="1" dirty="0" smtClean="0">
                <a:hlinkClick r:id="rId3"/>
              </a:rPr>
              <a:t>Historical </a:t>
            </a:r>
            <a:r>
              <a:rPr lang="en-US" sz="1600" b="1" dirty="0">
                <a:hlinkClick r:id="rId3"/>
              </a:rPr>
              <a:t>Full Book - Securities Market (CSV Format)</a:t>
            </a:r>
            <a:r>
              <a:rPr lang="en-US" sz="1600" dirty="0"/>
              <a:t> provides information on every order and trade of Main Board and GEM stocks in CSV format. File is available on a daily basis, normally at around 10:00pm</a:t>
            </a:r>
            <a:r>
              <a:rPr lang="en-US" sz="1600" dirty="0" smtClean="0"/>
              <a:t>.</a:t>
            </a:r>
          </a:p>
          <a:p>
            <a:r>
              <a:rPr lang="en-US" sz="1600" dirty="0" smtClean="0"/>
              <a:t>	</a:t>
            </a:r>
            <a:r>
              <a:rPr lang="en-US" sz="1600" b="1" dirty="0" smtClean="0">
                <a:solidFill>
                  <a:srgbClr val="0070C0"/>
                </a:solidFill>
              </a:rPr>
              <a:t>$5,000/Month</a:t>
            </a:r>
          </a:p>
          <a:p>
            <a:endParaRPr lang="en-US" sz="1600" dirty="0"/>
          </a:p>
          <a:p>
            <a:r>
              <a:rPr lang="en-US" sz="1600" b="1" dirty="0">
                <a:hlinkClick r:id="rId4"/>
              </a:rPr>
              <a:t>Historical Order Book and Statistics Update - Securities Market</a:t>
            </a:r>
            <a:r>
              <a:rPr lang="en-US" sz="1600" dirty="0"/>
              <a:t> provides intra-day order book and statistics information recorded on the HKEX's Main Board and GEM stocks in CSV format. File is available on a daily basis, normally at around 10:00pm</a:t>
            </a:r>
            <a:r>
              <a:rPr lang="en-US" sz="1600" dirty="0" smtClean="0"/>
              <a:t>.</a:t>
            </a:r>
          </a:p>
          <a:p>
            <a:r>
              <a:rPr lang="en-US" sz="1600" dirty="0" smtClean="0"/>
              <a:t>	</a:t>
            </a:r>
            <a:r>
              <a:rPr lang="en-US" sz="1600" b="1" dirty="0" smtClean="0">
                <a:solidFill>
                  <a:srgbClr val="0070C0"/>
                </a:solidFill>
              </a:rPr>
              <a:t>$</a:t>
            </a:r>
            <a:r>
              <a:rPr lang="en-US" sz="1600" b="1" dirty="0">
                <a:solidFill>
                  <a:srgbClr val="0070C0"/>
                </a:solidFill>
              </a:rPr>
              <a:t>2,500/Month</a:t>
            </a:r>
          </a:p>
        </p:txBody>
      </p:sp>
    </p:spTree>
    <p:extLst>
      <p:ext uri="{BB962C8B-B14F-4D97-AF65-F5344CB8AC3E}">
        <p14:creationId xmlns:p14="http://schemas.microsoft.com/office/powerpoint/2010/main" val="26729599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1. Raw Data – </a:t>
            </a:r>
            <a:r>
              <a:rPr lang="en-US" dirty="0"/>
              <a:t>Historical Tick Data</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pic>
        <p:nvPicPr>
          <p:cNvPr id="2" name="Picture 1" descr="309.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13583" t="19446" r="17167" b="2429"/>
          <a:stretch/>
        </p:blipFill>
        <p:spPr>
          <a:xfrm>
            <a:off x="1242060" y="1623059"/>
            <a:ext cx="6332220" cy="4617721"/>
          </a:xfrm>
          <a:prstGeom prst="rect">
            <a:avLst/>
          </a:prstGeom>
        </p:spPr>
      </p:pic>
    </p:spTree>
    <p:extLst>
      <p:ext uri="{BB962C8B-B14F-4D97-AF65-F5344CB8AC3E}">
        <p14:creationId xmlns:p14="http://schemas.microsoft.com/office/powerpoint/2010/main" val="16958702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1. Raw Data – </a:t>
            </a:r>
            <a:r>
              <a:rPr lang="en-US" dirty="0"/>
              <a:t>Historical Tick Data</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pic>
        <p:nvPicPr>
          <p:cNvPr id="4" name="Picture 3" descr="Microsoft Excel - mast_mb_20140401.csv"/>
          <p:cNvPicPr>
            <a:picLocks noChangeAspect="1"/>
          </p:cNvPicPr>
          <p:nvPr/>
        </p:nvPicPr>
        <p:blipFill rotWithShape="1">
          <a:blip r:embed="rId2">
            <a:extLst>
              <a:ext uri="{28A0092B-C50C-407E-A947-70E740481C1C}">
                <a14:useLocalDpi xmlns:a14="http://schemas.microsoft.com/office/drawing/2010/main" val="0"/>
              </a:ext>
            </a:extLst>
          </a:blip>
          <a:srcRect l="750" t="18123" r="29000" b="3193"/>
          <a:stretch/>
        </p:blipFill>
        <p:spPr>
          <a:xfrm>
            <a:off x="1234433" y="1700808"/>
            <a:ext cx="6001863" cy="4164994"/>
          </a:xfrm>
          <a:prstGeom prst="rect">
            <a:avLst/>
          </a:prstGeom>
        </p:spPr>
      </p:pic>
      <p:sp>
        <p:nvSpPr>
          <p:cNvPr id="2" name="TextBox 1"/>
          <p:cNvSpPr txBox="1"/>
          <p:nvPr/>
        </p:nvSpPr>
        <p:spPr>
          <a:xfrm>
            <a:off x="1907704" y="5949280"/>
            <a:ext cx="4891083" cy="369332"/>
          </a:xfrm>
          <a:prstGeom prst="rect">
            <a:avLst/>
          </a:prstGeom>
          <a:noFill/>
        </p:spPr>
        <p:txBody>
          <a:bodyPr wrap="none" rtlCol="0">
            <a:spAutoFit/>
          </a:bodyPr>
          <a:lstStyle/>
          <a:p>
            <a:r>
              <a:rPr lang="en-US" sz="1800" dirty="0" smtClean="0">
                <a:hlinkClick r:id="rId3"/>
              </a:rPr>
              <a:t>Sample File: Security Information (Mainboard)</a:t>
            </a:r>
            <a:endParaRPr lang="en-US" sz="1800" dirty="0"/>
          </a:p>
        </p:txBody>
      </p:sp>
    </p:spTree>
    <p:extLst>
      <p:ext uri="{BB962C8B-B14F-4D97-AF65-F5344CB8AC3E}">
        <p14:creationId xmlns:p14="http://schemas.microsoft.com/office/powerpoint/2010/main" val="13606463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1. Raw Data – </a:t>
            </a:r>
            <a:r>
              <a:rPr lang="en-US" dirty="0"/>
              <a:t>Historical Tick Data</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3108268278"/>
              </p:ext>
            </p:extLst>
          </p:nvPr>
        </p:nvGraphicFramePr>
        <p:xfrm>
          <a:off x="630745" y="2081019"/>
          <a:ext cx="5208238" cy="228600"/>
        </p:xfrm>
        <a:graphic>
          <a:graphicData uri="http://schemas.openxmlformats.org/drawingml/2006/table">
            <a:tbl>
              <a:tblPr firstRow="1" bandRow="1">
                <a:tableStyleId>{2D5ABB26-0587-4C30-8999-92F81FD0307C}</a:tableStyleId>
              </a:tblPr>
              <a:tblGrid>
                <a:gridCol w="1276959"/>
                <a:gridCol w="576064"/>
                <a:gridCol w="648072"/>
                <a:gridCol w="432048"/>
                <a:gridCol w="504056"/>
                <a:gridCol w="576064"/>
                <a:gridCol w="1194975"/>
              </a:tblGrid>
              <a:tr h="139040">
                <a:tc>
                  <a:txBody>
                    <a:bodyPr/>
                    <a:lstStyle/>
                    <a:p>
                      <a:r>
                        <a:rPr lang="en-US" sz="900" b="1" u="sng" dirty="0" smtClean="0"/>
                        <a:t>Date/Time</a:t>
                      </a:r>
                      <a:endParaRPr lang="en-US" sz="900" b="1" u="sng" dirty="0"/>
                    </a:p>
                  </a:txBody>
                  <a:tcPr/>
                </a:tc>
                <a:tc>
                  <a:txBody>
                    <a:bodyPr/>
                    <a:lstStyle/>
                    <a:p>
                      <a:r>
                        <a:rPr lang="en-US" sz="900" b="1" u="sng" dirty="0" smtClean="0"/>
                        <a:t>Stock</a:t>
                      </a:r>
                      <a:endParaRPr lang="en-US" sz="900" b="1" u="sng" dirty="0"/>
                    </a:p>
                  </a:txBody>
                  <a:tcPr/>
                </a:tc>
                <a:tc>
                  <a:txBody>
                    <a:bodyPr/>
                    <a:lstStyle/>
                    <a:p>
                      <a:r>
                        <a:rPr lang="en-US" sz="900" b="1" u="sng" dirty="0" smtClean="0"/>
                        <a:t>Action</a:t>
                      </a:r>
                      <a:endParaRPr lang="en-US" sz="900" b="1" u="sng" dirty="0"/>
                    </a:p>
                  </a:txBody>
                  <a:tcPr/>
                </a:tc>
                <a:tc>
                  <a:txBody>
                    <a:bodyPr/>
                    <a:lstStyle/>
                    <a:p>
                      <a:r>
                        <a:rPr lang="en-US" sz="900" b="1" u="sng" dirty="0" smtClean="0"/>
                        <a:t>ID</a:t>
                      </a:r>
                      <a:endParaRPr lang="en-US" sz="900" b="1" u="sng" dirty="0"/>
                    </a:p>
                  </a:txBody>
                  <a:tcPr/>
                </a:tc>
                <a:tc>
                  <a:txBody>
                    <a:bodyPr/>
                    <a:lstStyle/>
                    <a:p>
                      <a:r>
                        <a:rPr lang="en-US" sz="900" b="1" u="sng" dirty="0" smtClean="0"/>
                        <a:t>Side</a:t>
                      </a:r>
                      <a:endParaRPr lang="en-US" sz="900" b="1" u="sng" dirty="0"/>
                    </a:p>
                  </a:txBody>
                  <a:tcPr/>
                </a:tc>
                <a:tc>
                  <a:txBody>
                    <a:bodyPr/>
                    <a:lstStyle/>
                    <a:p>
                      <a:r>
                        <a:rPr lang="en-US" sz="900" b="1" u="sng" dirty="0" smtClean="0"/>
                        <a:t>Price</a:t>
                      </a:r>
                      <a:endParaRPr lang="en-US" sz="900" b="1" u="sng" dirty="0"/>
                    </a:p>
                  </a:txBody>
                  <a:tcPr/>
                </a:tc>
                <a:tc>
                  <a:txBody>
                    <a:bodyPr/>
                    <a:lstStyle/>
                    <a:p>
                      <a:r>
                        <a:rPr lang="en-US" sz="900" b="1" u="sng" dirty="0" err="1" smtClean="0"/>
                        <a:t>Qty</a:t>
                      </a:r>
                      <a:endParaRPr lang="en-US" sz="900" b="1" u="sng" dirty="0"/>
                    </a:p>
                  </a:txBody>
                  <a:tcPr/>
                </a:tc>
              </a:tr>
            </a:tbl>
          </a:graphicData>
        </a:graphic>
      </p:graphicFrame>
      <p:sp>
        <p:nvSpPr>
          <p:cNvPr id="4" name="TextBox 3"/>
          <p:cNvSpPr txBox="1"/>
          <p:nvPr/>
        </p:nvSpPr>
        <p:spPr>
          <a:xfrm>
            <a:off x="5580112" y="2492896"/>
            <a:ext cx="2027158" cy="2308324"/>
          </a:xfrm>
          <a:prstGeom prst="rect">
            <a:avLst/>
          </a:prstGeom>
          <a:noFill/>
        </p:spPr>
        <p:txBody>
          <a:bodyPr wrap="none" rtlCol="0">
            <a:spAutoFit/>
          </a:bodyPr>
          <a:lstStyle/>
          <a:p>
            <a:r>
              <a:rPr lang="en-US" sz="1800" b="1" u="sng" dirty="0" smtClean="0"/>
              <a:t>Action (Order)</a:t>
            </a:r>
          </a:p>
          <a:p>
            <a:pPr marL="342900" indent="-342900">
              <a:buFont typeface="Arial" panose="020B0604020202020204" pitchFamily="34" charset="0"/>
              <a:buChar char="•"/>
            </a:pPr>
            <a:r>
              <a:rPr lang="en-US" sz="1800" dirty="0" smtClean="0"/>
              <a:t>A: Add </a:t>
            </a:r>
          </a:p>
          <a:p>
            <a:pPr marL="342900" indent="-342900">
              <a:buFont typeface="Arial" panose="020B0604020202020204" pitchFamily="34" charset="0"/>
              <a:buChar char="•"/>
            </a:pPr>
            <a:r>
              <a:rPr lang="en-US" sz="1800" dirty="0" smtClean="0"/>
              <a:t>M: Modify</a:t>
            </a:r>
          </a:p>
          <a:p>
            <a:pPr marL="342900" indent="-342900">
              <a:buFont typeface="Arial" panose="020B0604020202020204" pitchFamily="34" charset="0"/>
              <a:buChar char="•"/>
            </a:pPr>
            <a:r>
              <a:rPr lang="en-US" sz="1800" dirty="0" smtClean="0"/>
              <a:t>D: Delete</a:t>
            </a:r>
          </a:p>
          <a:p>
            <a:pPr lvl="1"/>
            <a:endParaRPr lang="en-US" sz="1800" dirty="0" smtClean="0"/>
          </a:p>
          <a:p>
            <a:r>
              <a:rPr lang="en-US" sz="1800" b="1" u="sng" dirty="0" smtClean="0"/>
              <a:t>Side </a:t>
            </a:r>
          </a:p>
          <a:p>
            <a:pPr marL="342900" indent="-342900">
              <a:buFont typeface="Arial" panose="020B0604020202020204" pitchFamily="34" charset="0"/>
              <a:buChar char="•"/>
            </a:pPr>
            <a:r>
              <a:rPr lang="en-US" sz="1800" dirty="0" smtClean="0"/>
              <a:t>0 – Bid (Buy)</a:t>
            </a:r>
          </a:p>
          <a:p>
            <a:pPr marL="342900" indent="-342900">
              <a:buFont typeface="Arial" panose="020B0604020202020204" pitchFamily="34" charset="0"/>
              <a:buChar char="•"/>
            </a:pPr>
            <a:r>
              <a:rPr lang="en-US" sz="1800" dirty="0" smtClean="0"/>
              <a:t>1 – Offer (Sell)</a:t>
            </a:r>
            <a:endParaRPr lang="en-US" sz="1800" dirty="0"/>
          </a:p>
        </p:txBody>
      </p:sp>
      <p:sp>
        <p:nvSpPr>
          <p:cNvPr id="9" name="TextBox 8"/>
          <p:cNvSpPr txBox="1"/>
          <p:nvPr/>
        </p:nvSpPr>
        <p:spPr>
          <a:xfrm>
            <a:off x="5183127" y="5301208"/>
            <a:ext cx="3493329" cy="369332"/>
          </a:xfrm>
          <a:prstGeom prst="rect">
            <a:avLst/>
          </a:prstGeom>
          <a:noFill/>
        </p:spPr>
        <p:txBody>
          <a:bodyPr wrap="none" rtlCol="0">
            <a:spAutoFit/>
          </a:bodyPr>
          <a:lstStyle/>
          <a:p>
            <a:r>
              <a:rPr lang="en-US" sz="1800" dirty="0" smtClean="0">
                <a:hlinkClick r:id="rId2"/>
              </a:rPr>
              <a:t>Sample File: 700.HK Raw Ticks</a:t>
            </a:r>
            <a:endParaRPr lang="en-US" sz="18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2400495"/>
            <a:ext cx="4320480" cy="3384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76729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2. Pre-processed </a:t>
            </a:r>
            <a:r>
              <a:rPr lang="en-US" dirty="0"/>
              <a:t>Data – Order Book</a:t>
            </a:r>
          </a:p>
        </p:txBody>
      </p:sp>
      <p:sp>
        <p:nvSpPr>
          <p:cNvPr id="2" name="TextBox 1"/>
          <p:cNvSpPr txBox="1"/>
          <p:nvPr/>
        </p:nvSpPr>
        <p:spPr>
          <a:xfrm>
            <a:off x="179512" y="1916833"/>
            <a:ext cx="8568952" cy="1938992"/>
          </a:xfrm>
          <a:prstGeom prst="rect">
            <a:avLst/>
          </a:prstGeom>
          <a:noFill/>
        </p:spPr>
        <p:txBody>
          <a:bodyPr wrap="square" rtlCol="0">
            <a:spAutoFit/>
          </a:bodyPr>
          <a:lstStyle/>
          <a:p>
            <a:r>
              <a:rPr lang="en-US" sz="2000" b="1" dirty="0" smtClean="0"/>
              <a:t>Step 2: Pre-process the raw data </a:t>
            </a:r>
          </a:p>
          <a:p>
            <a:endParaRPr lang="en-US" sz="2000" dirty="0"/>
          </a:p>
          <a:p>
            <a:pPr marL="285750" indent="-285750">
              <a:buFont typeface="Arial" panose="020B0604020202020204" pitchFamily="34" charset="0"/>
              <a:buChar char="•"/>
            </a:pPr>
            <a:r>
              <a:rPr lang="en-US" sz="1600" dirty="0"/>
              <a:t>Historical tick </a:t>
            </a:r>
            <a:r>
              <a:rPr lang="en-US" sz="1600" dirty="0" smtClean="0"/>
              <a:t>data, which contains the records of every order transactions, is </a:t>
            </a:r>
            <a:r>
              <a:rPr lang="en-US" sz="1600" dirty="0"/>
              <a:t>too </a:t>
            </a:r>
            <a:r>
              <a:rPr lang="en-US" sz="1600" b="1" dirty="0">
                <a:solidFill>
                  <a:srgbClr val="0070C0"/>
                </a:solidFill>
              </a:rPr>
              <a:t>low level </a:t>
            </a:r>
            <a:r>
              <a:rPr lang="en-US" sz="1600" dirty="0" smtClean="0"/>
              <a:t>and not easy to extract the </a:t>
            </a:r>
            <a:r>
              <a:rPr lang="en-US" sz="1600" dirty="0"/>
              <a:t>useful </a:t>
            </a:r>
            <a:r>
              <a:rPr lang="en-US" sz="1600" dirty="0" smtClean="0"/>
              <a:t>information for predicting stock price movement</a:t>
            </a:r>
            <a:endParaRPr lang="en-US" sz="1600" dirty="0"/>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dirty="0" smtClean="0"/>
              <a:t>Pre-process the tick data to </a:t>
            </a:r>
            <a:r>
              <a:rPr lang="en-US" sz="1600" b="1" dirty="0" smtClean="0">
                <a:solidFill>
                  <a:srgbClr val="0070C0"/>
                </a:solidFill>
              </a:rPr>
              <a:t>Stock Order Book</a:t>
            </a:r>
          </a:p>
          <a:p>
            <a:pPr marL="285750" indent="-285750">
              <a:buFont typeface="Arial" panose="020B0604020202020204" pitchFamily="34" charset="0"/>
              <a:buChar char="•"/>
            </a:pPr>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59338760"/>
              </p:ext>
            </p:extLst>
          </p:nvPr>
        </p:nvGraphicFramePr>
        <p:xfrm>
          <a:off x="1835696" y="4077072"/>
          <a:ext cx="4248472" cy="1409283"/>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a:effectLst/>
                        </a:rPr>
                        <a:t>Ask</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100" dirty="0" smtClean="0">
                          <a:effectLst/>
                        </a:rPr>
                        <a:t>74,000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81,800</a:t>
                      </a:r>
                      <a:endParaRPr lang="en-US" sz="1100" b="1" kern="1200" dirty="0">
                        <a:solidFill>
                          <a:schemeClr val="lt1"/>
                        </a:solidFill>
                        <a:effectLst/>
                        <a:latin typeface="+mn-lt"/>
                        <a:ea typeface="+mn-ea"/>
                        <a:cs typeface="+mn-cs"/>
                      </a:endParaRPr>
                    </a:p>
                  </a:txBody>
                  <a:tcPr marL="68580" marR="68580" marT="0" marB="0">
                    <a:solidFill>
                      <a:schemeClr val="accent1"/>
                    </a:solidFill>
                  </a:tcPr>
                </a:tc>
              </a:tr>
              <a:tr h="399891">
                <a:tc>
                  <a:txBody>
                    <a:bodyPr/>
                    <a:lstStyle/>
                    <a:p>
                      <a:pPr algn="r">
                        <a:lnSpc>
                          <a:spcPct val="115000"/>
                        </a:lnSpc>
                        <a:spcAft>
                          <a:spcPts val="0"/>
                        </a:spcAft>
                      </a:pPr>
                      <a:r>
                        <a:rPr lang="en-US" sz="1100" dirty="0" smtClean="0">
                          <a:effectLst/>
                        </a:rPr>
                        <a:t>54,000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151.9</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33,100</a:t>
                      </a:r>
                      <a:endParaRPr lang="en-US" sz="1100" b="1" kern="1200" dirty="0">
                        <a:solidFill>
                          <a:schemeClr val="lt1"/>
                        </a:solidFill>
                        <a:effectLst/>
                        <a:latin typeface="+mn-lt"/>
                        <a:ea typeface="+mn-ea"/>
                        <a:cs typeface="+mn-cs"/>
                      </a:endParaRPr>
                    </a:p>
                  </a:txBody>
                  <a:tcPr marL="68580" marR="68580" marT="0" marB="0">
                    <a:solidFill>
                      <a:schemeClr val="accent1"/>
                    </a:solidFill>
                  </a:tcPr>
                </a:tc>
              </a:tr>
              <a:tr h="399891">
                <a:tc>
                  <a:txBody>
                    <a:bodyPr/>
                    <a:lstStyle/>
                    <a:p>
                      <a:pPr algn="r">
                        <a:lnSpc>
                          <a:spcPct val="115000"/>
                        </a:lnSpc>
                        <a:spcAft>
                          <a:spcPts val="0"/>
                        </a:spcAft>
                      </a:pPr>
                      <a:r>
                        <a:rPr lang="en-US" sz="1100" dirty="0" smtClean="0">
                          <a:effectLst/>
                        </a:rPr>
                        <a:t>80,800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34,100</a:t>
                      </a:r>
                      <a:endParaRPr lang="en-US" sz="1100" b="1" kern="1200" dirty="0">
                        <a:solidFill>
                          <a:schemeClr val="lt1"/>
                        </a:solidFill>
                        <a:effectLst/>
                        <a:latin typeface="+mn-lt"/>
                        <a:ea typeface="+mn-ea"/>
                        <a:cs typeface="+mn-cs"/>
                      </a:endParaRP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6514200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2. Pre-processed Data – Order Book</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graphicFrame>
        <p:nvGraphicFramePr>
          <p:cNvPr id="8" name="Table 7"/>
          <p:cNvGraphicFramePr>
            <a:graphicFrameLocks noGrp="1"/>
          </p:cNvGraphicFramePr>
          <p:nvPr>
            <p:extLst>
              <p:ext uri="{D42A27DB-BD31-4B8C-83A1-F6EECF244321}">
                <p14:modId xmlns:p14="http://schemas.microsoft.com/office/powerpoint/2010/main" val="152264405"/>
              </p:ext>
            </p:extLst>
          </p:nvPr>
        </p:nvGraphicFramePr>
        <p:xfrm>
          <a:off x="2339752" y="4653136"/>
          <a:ext cx="4248472" cy="1092977"/>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16024">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Ask</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r>
              <a:tr h="300889">
                <a:tc>
                  <a:txBody>
                    <a:bodyPr/>
                    <a:lstStyle/>
                    <a:p>
                      <a:pPr algn="r">
                        <a:lnSpc>
                          <a:spcPct val="115000"/>
                        </a:lnSpc>
                        <a:spcAft>
                          <a:spcPts val="0"/>
                        </a:spcAft>
                      </a:pPr>
                      <a:r>
                        <a:rPr lang="en-US" sz="1100" dirty="0" smtClean="0">
                          <a:effectLst/>
                        </a:rPr>
                        <a:t>74,000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latin typeface="+mn-lt"/>
                          <a:ea typeface="+mn-ea"/>
                          <a:cs typeface="+mn-cs"/>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81,800</a:t>
                      </a:r>
                      <a:endParaRPr lang="en-US" sz="11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100" dirty="0" smtClean="0">
                          <a:effectLst/>
                        </a:rPr>
                        <a:t>54,000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151.9</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33,100</a:t>
                      </a:r>
                      <a:endParaRPr lang="en-US" sz="11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100" dirty="0" smtClean="0">
                          <a:effectLst/>
                        </a:rPr>
                        <a:t>80,800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34,100</a:t>
                      </a:r>
                      <a:endParaRPr lang="en-US" sz="1100" b="1" kern="1200" dirty="0">
                        <a:solidFill>
                          <a:schemeClr val="lt1"/>
                        </a:solidFill>
                        <a:effectLst/>
                        <a:latin typeface="+mn-lt"/>
                        <a:ea typeface="+mn-ea"/>
                        <a:cs typeface="+mn-cs"/>
                      </a:endParaRPr>
                    </a:p>
                  </a:txBody>
                  <a:tcPr marL="68580" marR="68580" marT="0" marB="0">
                    <a:solidFill>
                      <a:schemeClr val="accent1"/>
                    </a:solidFill>
                  </a:tcPr>
                </a:tc>
              </a:tr>
            </a:tbl>
          </a:graphicData>
        </a:graphic>
      </p:graphicFrame>
      <p:sp>
        <p:nvSpPr>
          <p:cNvPr id="4" name="TextBox 3"/>
          <p:cNvSpPr txBox="1"/>
          <p:nvPr/>
        </p:nvSpPr>
        <p:spPr>
          <a:xfrm>
            <a:off x="2838977" y="5785519"/>
            <a:ext cx="2741135" cy="307777"/>
          </a:xfrm>
          <a:prstGeom prst="rect">
            <a:avLst/>
          </a:prstGeom>
          <a:noFill/>
        </p:spPr>
        <p:txBody>
          <a:bodyPr wrap="none" rtlCol="0">
            <a:spAutoFit/>
          </a:bodyPr>
          <a:lstStyle/>
          <a:p>
            <a:r>
              <a:rPr lang="en-US" sz="1400" dirty="0" smtClean="0"/>
              <a:t>Last Trade Price=152, Size=300</a:t>
            </a:r>
            <a:endParaRPr lang="en-US" sz="1400" dirty="0"/>
          </a:p>
        </p:txBody>
      </p:sp>
      <p:sp>
        <p:nvSpPr>
          <p:cNvPr id="9" name="TextBox 8"/>
          <p:cNvSpPr txBox="1"/>
          <p:nvPr/>
        </p:nvSpPr>
        <p:spPr>
          <a:xfrm>
            <a:off x="2446823" y="1619508"/>
            <a:ext cx="3544560" cy="369332"/>
          </a:xfrm>
          <a:prstGeom prst="rect">
            <a:avLst/>
          </a:prstGeom>
          <a:noFill/>
        </p:spPr>
        <p:txBody>
          <a:bodyPr wrap="none" rtlCol="0">
            <a:spAutoFit/>
          </a:bodyPr>
          <a:lstStyle/>
          <a:p>
            <a:r>
              <a:rPr lang="en-US" sz="1800" dirty="0" smtClean="0">
                <a:hlinkClick r:id="rId2"/>
              </a:rPr>
              <a:t>Sample File: 700.HK Order Book</a:t>
            </a:r>
            <a:endParaRPr lang="en-US" sz="18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2031936"/>
            <a:ext cx="7668344" cy="2333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2" name="Group 41"/>
          <p:cNvGrpSpPr/>
          <p:nvPr/>
        </p:nvGrpSpPr>
        <p:grpSpPr>
          <a:xfrm>
            <a:off x="323528" y="2420888"/>
            <a:ext cx="2016224" cy="2778736"/>
            <a:chOff x="323528" y="2420888"/>
            <a:chExt cx="2016224" cy="2778736"/>
          </a:xfrm>
        </p:grpSpPr>
        <p:cxnSp>
          <p:nvCxnSpPr>
            <p:cNvPr id="36" name="Straight Arrow Connector 35"/>
            <p:cNvCxnSpPr/>
            <p:nvPr/>
          </p:nvCxnSpPr>
          <p:spPr bwMode="auto">
            <a:xfrm>
              <a:off x="323528" y="2420888"/>
              <a:ext cx="288032" cy="0"/>
            </a:xfrm>
            <a:prstGeom prst="straightConnector1">
              <a:avLst/>
            </a:prstGeom>
            <a:solidFill>
              <a:schemeClr val="accent1"/>
            </a:solidFill>
            <a:ln w="19050" cap="flat" cmpd="sng" algn="ctr">
              <a:solidFill>
                <a:schemeClr val="tx1"/>
              </a:solidFill>
              <a:prstDash val="solid"/>
              <a:round/>
              <a:headEnd type="none" w="med" len="med"/>
              <a:tailEnd type="stealth"/>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1" name="Elbow Connector 40"/>
            <p:cNvCxnSpPr>
              <a:endCxn id="8" idx="1"/>
            </p:cNvCxnSpPr>
            <p:nvPr/>
          </p:nvCxnSpPr>
          <p:spPr bwMode="auto">
            <a:xfrm rot="16200000" flipH="1">
              <a:off x="-57728" y="2802144"/>
              <a:ext cx="2778736" cy="2016224"/>
            </a:xfrm>
            <a:prstGeom prst="bentConnector2">
              <a:avLst/>
            </a:prstGeom>
            <a:solidFill>
              <a:schemeClr val="accent1"/>
            </a:solidFill>
            <a:ln w="19050" cap="flat" cmpd="sng" algn="ctr">
              <a:solidFill>
                <a:schemeClr val="tx1"/>
              </a:solidFill>
              <a:prstDash val="solid"/>
              <a:round/>
              <a:headEnd type="none" w="med" len="med"/>
              <a:tailEnd type="stealth"/>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40194132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3. Feature Engineering</a:t>
            </a:r>
            <a:endParaRPr lang="en-US" dirty="0"/>
          </a:p>
        </p:txBody>
      </p:sp>
      <p:sp>
        <p:nvSpPr>
          <p:cNvPr id="2" name="TextBox 1"/>
          <p:cNvSpPr txBox="1"/>
          <p:nvPr/>
        </p:nvSpPr>
        <p:spPr>
          <a:xfrm>
            <a:off x="179512" y="1916832"/>
            <a:ext cx="8208912" cy="3662541"/>
          </a:xfrm>
          <a:prstGeom prst="rect">
            <a:avLst/>
          </a:prstGeom>
          <a:noFill/>
        </p:spPr>
        <p:txBody>
          <a:bodyPr wrap="square" rtlCol="0">
            <a:spAutoFit/>
          </a:bodyPr>
          <a:lstStyle/>
          <a:p>
            <a:r>
              <a:rPr lang="en-US" sz="2000" b="1" dirty="0" smtClean="0"/>
              <a:t>Step 3: Feature Engineering</a:t>
            </a:r>
          </a:p>
          <a:p>
            <a:endParaRPr lang="en-US" sz="2000" dirty="0"/>
          </a:p>
          <a:p>
            <a:pPr marL="285750" indent="-285750">
              <a:buFont typeface="Arial" panose="020B0604020202020204" pitchFamily="34" charset="0"/>
              <a:buChar char="•"/>
            </a:pPr>
            <a:r>
              <a:rPr lang="en-US" sz="1600" dirty="0" smtClean="0"/>
              <a:t>Choose the “</a:t>
            </a:r>
            <a:r>
              <a:rPr lang="en-US" sz="1600" b="1" dirty="0" smtClean="0">
                <a:solidFill>
                  <a:srgbClr val="0070C0"/>
                </a:solidFill>
              </a:rPr>
              <a:t>factors</a:t>
            </a:r>
            <a:r>
              <a:rPr lang="en-US" sz="1600" dirty="0" smtClean="0"/>
              <a:t>” to explains the </a:t>
            </a:r>
            <a:r>
              <a:rPr lang="en-US" sz="1600" b="1" dirty="0" smtClean="0">
                <a:solidFill>
                  <a:srgbClr val="0070C0"/>
                </a:solidFill>
              </a:rPr>
              <a:t>outcome</a:t>
            </a:r>
          </a:p>
          <a:p>
            <a:pPr marL="742950" lvl="1" indent="-285750">
              <a:buFont typeface="Arial" panose="020B0604020202020204" pitchFamily="34" charset="0"/>
              <a:buChar char="•"/>
            </a:pPr>
            <a:r>
              <a:rPr lang="en-US" sz="1600" dirty="0" smtClean="0"/>
              <a:t>In our case: choosing the </a:t>
            </a:r>
            <a:r>
              <a:rPr lang="en-US" sz="1600" b="1" dirty="0" smtClean="0">
                <a:solidFill>
                  <a:srgbClr val="0070C0"/>
                </a:solidFill>
              </a:rPr>
              <a:t>factors</a:t>
            </a:r>
            <a:r>
              <a:rPr lang="en-US" sz="1600" dirty="0" smtClean="0">
                <a:solidFill>
                  <a:srgbClr val="0070C0"/>
                </a:solidFill>
              </a:rPr>
              <a:t> </a:t>
            </a:r>
            <a:r>
              <a:rPr lang="en-US" sz="1600" dirty="0" smtClean="0"/>
              <a:t>to </a:t>
            </a:r>
            <a:r>
              <a:rPr lang="en-US" sz="1600" b="1" dirty="0" smtClean="0">
                <a:solidFill>
                  <a:srgbClr val="0070C0"/>
                </a:solidFill>
              </a:rPr>
              <a:t>explain the stock price going up or down</a:t>
            </a:r>
            <a:r>
              <a:rPr lang="en-US" sz="1600" dirty="0" smtClean="0"/>
              <a:t> from the pre-processed data (i.e. stock order book)</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dirty="0" smtClean="0"/>
              <a:t>The “factors” are called differently by different people</a:t>
            </a:r>
            <a:endParaRPr lang="en-US" sz="1600" dirty="0"/>
          </a:p>
          <a:p>
            <a:pPr marL="742950" lvl="1" indent="-285750">
              <a:buFont typeface="Arial" panose="020B0604020202020204" pitchFamily="34" charset="0"/>
              <a:buChar char="•"/>
            </a:pPr>
            <a:r>
              <a:rPr lang="en-US" sz="1600" dirty="0" smtClean="0"/>
              <a:t>Statisticians call it </a:t>
            </a:r>
            <a:r>
              <a:rPr lang="en-US" sz="1600" b="1" dirty="0">
                <a:solidFill>
                  <a:srgbClr val="0070C0"/>
                </a:solidFill>
              </a:rPr>
              <a:t>explanatory </a:t>
            </a:r>
            <a:r>
              <a:rPr lang="en-US" sz="1600" b="1" dirty="0" smtClean="0">
                <a:solidFill>
                  <a:srgbClr val="0070C0"/>
                </a:solidFill>
              </a:rPr>
              <a:t>variables </a:t>
            </a:r>
            <a:r>
              <a:rPr lang="en-US" sz="1600" dirty="0"/>
              <a:t>or</a:t>
            </a:r>
            <a:r>
              <a:rPr lang="en-US" sz="1600" b="1" dirty="0" smtClean="0">
                <a:solidFill>
                  <a:srgbClr val="0070C0"/>
                </a:solidFill>
              </a:rPr>
              <a:t> independent variables</a:t>
            </a:r>
            <a:endParaRPr lang="en-US" sz="1600" b="1" dirty="0">
              <a:solidFill>
                <a:srgbClr val="0070C0"/>
              </a:solidFill>
            </a:endParaRPr>
          </a:p>
          <a:p>
            <a:pPr marL="742950" lvl="1" indent="-285750">
              <a:buFont typeface="Arial" panose="020B0604020202020204" pitchFamily="34" charset="0"/>
              <a:buChar char="•"/>
            </a:pPr>
            <a:r>
              <a:rPr lang="en-US" sz="1600" dirty="0" smtClean="0"/>
              <a:t>Data Scientist call it </a:t>
            </a:r>
            <a:r>
              <a:rPr lang="en-US" sz="1600" b="1" dirty="0">
                <a:solidFill>
                  <a:srgbClr val="0070C0"/>
                </a:solidFill>
              </a:rPr>
              <a:t>features</a:t>
            </a:r>
          </a:p>
          <a:p>
            <a:pPr marL="742950" lvl="1" indent="-285750">
              <a:buFont typeface="Arial" panose="020B0604020202020204" pitchFamily="34" charset="0"/>
              <a:buChar char="•"/>
            </a:pPr>
            <a:r>
              <a:rPr lang="en-US" sz="1600" dirty="0" smtClean="0"/>
              <a:t>Traders calls it trading </a:t>
            </a:r>
            <a:r>
              <a:rPr lang="en-US" sz="1600" b="1" dirty="0" smtClean="0">
                <a:solidFill>
                  <a:srgbClr val="0070C0"/>
                </a:solidFill>
              </a:rPr>
              <a:t>signals</a:t>
            </a:r>
          </a:p>
          <a:p>
            <a:pPr marL="742950" lvl="1" indent="-285750">
              <a:buFont typeface="Arial" panose="020B0604020202020204" pitchFamily="34" charset="0"/>
              <a:buChar char="•"/>
            </a:pPr>
            <a:endParaRPr lang="en-US" sz="1600" b="1" dirty="0" smtClean="0">
              <a:solidFill>
                <a:srgbClr val="0070C0"/>
              </a:solidFill>
            </a:endParaRPr>
          </a:p>
          <a:p>
            <a:pPr marL="742950" lvl="1" indent="-285750">
              <a:buFont typeface="Arial" panose="020B0604020202020204" pitchFamily="34" charset="0"/>
              <a:buChar char="•"/>
            </a:pPr>
            <a:endParaRPr lang="en-US" sz="1600" b="1" dirty="0">
              <a:solidFill>
                <a:srgbClr val="0070C0"/>
              </a:solidFill>
            </a:endParaRPr>
          </a:p>
          <a:p>
            <a:pPr marL="285750" indent="-285750">
              <a:buFont typeface="Arial" panose="020B0604020202020204" pitchFamily="34" charset="0"/>
              <a:buChar char="•"/>
            </a:pPr>
            <a:r>
              <a:rPr lang="en-US" sz="1600" dirty="0"/>
              <a:t>The outcome is also called </a:t>
            </a:r>
            <a:r>
              <a:rPr lang="en-US" sz="1600" dirty="0" smtClean="0"/>
              <a:t>the </a:t>
            </a:r>
            <a:r>
              <a:rPr lang="en-US" sz="1600" b="1" dirty="0">
                <a:solidFill>
                  <a:srgbClr val="0070C0"/>
                </a:solidFill>
              </a:rPr>
              <a:t>target</a:t>
            </a:r>
            <a:r>
              <a:rPr lang="en-US" sz="1600" dirty="0" smtClean="0"/>
              <a:t> </a:t>
            </a:r>
            <a:r>
              <a:rPr lang="en-US" sz="1600" dirty="0"/>
              <a:t>or </a:t>
            </a:r>
            <a:r>
              <a:rPr lang="en-US" sz="1600" b="1" dirty="0">
                <a:solidFill>
                  <a:srgbClr val="0070C0"/>
                </a:solidFill>
              </a:rPr>
              <a:t>dependent </a:t>
            </a:r>
            <a:r>
              <a:rPr lang="en-US" sz="1600" b="1" dirty="0" smtClean="0">
                <a:solidFill>
                  <a:srgbClr val="0070C0"/>
                </a:solidFill>
              </a:rPr>
              <a:t>variable </a:t>
            </a:r>
            <a:endParaRPr lang="en-US" sz="1600" b="1" dirty="0">
              <a:solidFill>
                <a:srgbClr val="0070C0"/>
              </a:solidFill>
            </a:endParaRPr>
          </a:p>
        </p:txBody>
      </p:sp>
    </p:spTree>
    <p:extLst>
      <p:ext uri="{BB962C8B-B14F-4D97-AF65-F5344CB8AC3E}">
        <p14:creationId xmlns:p14="http://schemas.microsoft.com/office/powerpoint/2010/main" val="35087885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3. Data </a:t>
            </a:r>
            <a:r>
              <a:rPr lang="en-US" dirty="0"/>
              <a:t>Feature - Order Book Imbalance</a:t>
            </a:r>
          </a:p>
        </p:txBody>
      </p:sp>
      <p:sp>
        <p:nvSpPr>
          <p:cNvPr id="2" name="TextBox 1"/>
          <p:cNvSpPr txBox="1"/>
          <p:nvPr/>
        </p:nvSpPr>
        <p:spPr>
          <a:xfrm>
            <a:off x="179512" y="1916832"/>
            <a:ext cx="7992888" cy="646331"/>
          </a:xfrm>
          <a:prstGeom prst="rect">
            <a:avLst/>
          </a:prstGeom>
          <a:noFill/>
        </p:spPr>
        <p:txBody>
          <a:bodyPr wrap="square" rtlCol="0">
            <a:spAutoFit/>
          </a:bodyPr>
          <a:lstStyle/>
          <a:p>
            <a:r>
              <a:rPr lang="en-US" sz="1800" b="1" dirty="0"/>
              <a:t>Order Book Imbalance</a:t>
            </a:r>
            <a:r>
              <a:rPr lang="en-US" sz="1800" dirty="0"/>
              <a:t>: </a:t>
            </a:r>
            <a:r>
              <a:rPr lang="en-US" sz="1800" b="1" dirty="0">
                <a:solidFill>
                  <a:srgbClr val="0070C0"/>
                </a:solidFill>
              </a:rPr>
              <a:t>quantify supply vs </a:t>
            </a:r>
            <a:r>
              <a:rPr lang="en-US" sz="1800" b="1" dirty="0" smtClean="0">
                <a:solidFill>
                  <a:srgbClr val="0070C0"/>
                </a:solidFill>
              </a:rPr>
              <a:t>demand</a:t>
            </a:r>
            <a:r>
              <a:rPr lang="en-US" sz="1800" dirty="0" smtClean="0"/>
              <a:t>. It’s the </a:t>
            </a:r>
            <a:r>
              <a:rPr lang="en-US" sz="1800" dirty="0"/>
              <a:t>average </a:t>
            </a:r>
            <a:r>
              <a:rPr lang="en-US" sz="1800" b="1" dirty="0">
                <a:solidFill>
                  <a:srgbClr val="0070C0"/>
                </a:solidFill>
              </a:rPr>
              <a:t>ratio between the bid and ask size</a:t>
            </a:r>
          </a:p>
        </p:txBody>
      </p:sp>
      <p:pic>
        <p:nvPicPr>
          <p:cNvPr id="3074" name="Picture 2" descr="https://www.managementguru.net/wp-content/uploads/2014/03/supply-and-deman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2780928"/>
            <a:ext cx="4432118" cy="3329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4427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 </a:t>
            </a:r>
            <a:r>
              <a:rPr lang="en-US" dirty="0"/>
              <a:t>First AI Boom </a:t>
            </a:r>
          </a:p>
        </p:txBody>
      </p:sp>
      <p:sp>
        <p:nvSpPr>
          <p:cNvPr id="7" name="Content Placeholder 1"/>
          <p:cNvSpPr txBox="1">
            <a:spLocks/>
          </p:cNvSpPr>
          <p:nvPr/>
        </p:nvSpPr>
        <p:spPr>
          <a:xfrm>
            <a:off x="4355976" y="1988840"/>
            <a:ext cx="3960440" cy="10081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Do I need to be a good chess player to write a good chess game?</a:t>
            </a:r>
            <a:endParaRPr lang="en-US" sz="1800" dirty="0"/>
          </a:p>
        </p:txBody>
      </p:sp>
      <p:pic>
        <p:nvPicPr>
          <p:cNvPr id="1026" name="Picture 2" descr="chinese chess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l="23635" r="28151"/>
          <a:stretch/>
        </p:blipFill>
        <p:spPr bwMode="auto">
          <a:xfrm>
            <a:off x="467544" y="1998104"/>
            <a:ext cx="3263280" cy="38071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8104" y="3086962"/>
            <a:ext cx="2952328" cy="22142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920" y="3270727"/>
            <a:ext cx="1526425" cy="1526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32063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30</a:t>
            </a:fld>
            <a:endParaRPr lang="en-US" sz="1400" dirty="0">
              <a:latin typeface="Arial" charset="0"/>
            </a:endParaRPr>
          </a:p>
        </p:txBody>
      </p:sp>
      <p:sp>
        <p:nvSpPr>
          <p:cNvPr id="3" name="Title 2"/>
          <p:cNvSpPr>
            <a:spLocks noGrp="1"/>
          </p:cNvSpPr>
          <p:nvPr>
            <p:ph type="title" idx="4294967295"/>
          </p:nvPr>
        </p:nvSpPr>
        <p:spPr>
          <a:xfrm>
            <a:off x="0" y="620713"/>
            <a:ext cx="8892480" cy="1000125"/>
          </a:xfrm>
        </p:spPr>
        <p:txBody>
          <a:bodyPr/>
          <a:lstStyle/>
          <a:p>
            <a:r>
              <a:rPr lang="en-US" dirty="0"/>
              <a:t>3. Data </a:t>
            </a:r>
            <a:r>
              <a:rPr lang="en-US" dirty="0" smtClean="0"/>
              <a:t>Feature - Order </a:t>
            </a:r>
            <a:r>
              <a:rPr lang="en-US" dirty="0"/>
              <a:t>Book </a:t>
            </a:r>
            <a:r>
              <a:rPr lang="en-US" dirty="0" smtClean="0"/>
              <a:t>Imbalance</a:t>
            </a:r>
            <a:endParaRPr lang="en-US" dirty="0"/>
          </a:p>
        </p:txBody>
      </p:sp>
      <p:sp>
        <p:nvSpPr>
          <p:cNvPr id="7" name="Content Placeholder 1"/>
          <p:cNvSpPr txBox="1">
            <a:spLocks/>
          </p:cNvSpPr>
          <p:nvPr/>
        </p:nvSpPr>
        <p:spPr>
          <a:xfrm>
            <a:off x="395536" y="1700808"/>
            <a:ext cx="849694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Order Book Imbalance</a:t>
            </a:r>
            <a:r>
              <a:rPr lang="en-US" sz="1800" dirty="0" smtClean="0"/>
              <a:t>: the </a:t>
            </a:r>
            <a:r>
              <a:rPr lang="en-US" sz="1800" dirty="0"/>
              <a:t>average ratio between the </a:t>
            </a:r>
            <a:r>
              <a:rPr lang="en-US" sz="1800" b="1" dirty="0">
                <a:solidFill>
                  <a:srgbClr val="0070C0"/>
                </a:solidFill>
              </a:rPr>
              <a:t>best bid and </a:t>
            </a:r>
            <a:r>
              <a:rPr lang="en-US" sz="1800" b="1" dirty="0" smtClean="0">
                <a:solidFill>
                  <a:srgbClr val="0070C0"/>
                </a:solidFill>
              </a:rPr>
              <a:t>best ask </a:t>
            </a:r>
            <a:r>
              <a:rPr lang="en-US" sz="1800" b="1" dirty="0">
                <a:solidFill>
                  <a:srgbClr val="0070C0"/>
                </a:solidFill>
              </a:rPr>
              <a:t>size </a:t>
            </a:r>
            <a:r>
              <a:rPr lang="en-US" sz="1800" dirty="0"/>
              <a:t>over a </a:t>
            </a:r>
            <a:r>
              <a:rPr lang="en-US" sz="1800" b="1" dirty="0" smtClean="0">
                <a:solidFill>
                  <a:srgbClr val="0070C0"/>
                </a:solidFill>
              </a:rPr>
              <a:t>rolling 1-min </a:t>
            </a:r>
            <a:r>
              <a:rPr lang="en-US" sz="1800" b="1" dirty="0">
                <a:solidFill>
                  <a:srgbClr val="0070C0"/>
                </a:solidFill>
              </a:rPr>
              <a:t>window</a:t>
            </a:r>
            <a:r>
              <a:rPr lang="en-US" sz="1800" dirty="0"/>
              <a:t>. If the average bid size is larger than the ask size (hence a positive ratio), like the example below, it indicates the price is more likely to go up. Vice versa, the price is more likely to go down.</a:t>
            </a:r>
          </a:p>
          <a:p>
            <a:endParaRPr lang="en-US" sz="1800" dirty="0" smtClean="0"/>
          </a:p>
          <a:p>
            <a:r>
              <a:rPr lang="en-US" sz="1800" dirty="0" smtClean="0"/>
              <a:t>	</a:t>
            </a:r>
            <a:r>
              <a:rPr lang="en-US" sz="1800" i="1" dirty="0" smtClean="0">
                <a:solidFill>
                  <a:srgbClr val="0070C0"/>
                </a:solidFill>
              </a:rPr>
              <a:t>1min-Order </a:t>
            </a:r>
            <a:r>
              <a:rPr lang="en-US" sz="1800" i="1" dirty="0">
                <a:solidFill>
                  <a:srgbClr val="0070C0"/>
                </a:solidFill>
              </a:rPr>
              <a:t>Book-Imbalance =  </a:t>
            </a:r>
            <a:r>
              <a:rPr lang="en-US" sz="1800" i="1" dirty="0" err="1">
                <a:solidFill>
                  <a:srgbClr val="0070C0"/>
                </a:solidFill>
              </a:rPr>
              <a:t>Avg</a:t>
            </a:r>
            <a:r>
              <a:rPr lang="en-US" sz="1800" i="1" dirty="0">
                <a:solidFill>
                  <a:srgbClr val="0070C0"/>
                </a:solidFill>
              </a:rPr>
              <a:t> (</a:t>
            </a:r>
            <a:r>
              <a:rPr lang="en-US" sz="1800" b="1" i="1" dirty="0">
                <a:solidFill>
                  <a:srgbClr val="FF0000"/>
                </a:solidFill>
              </a:rPr>
              <a:t>Log</a:t>
            </a:r>
            <a:r>
              <a:rPr lang="en-US" sz="1800" i="1" dirty="0">
                <a:solidFill>
                  <a:srgbClr val="0070C0"/>
                </a:solidFill>
              </a:rPr>
              <a:t>(Best </a:t>
            </a:r>
            <a:r>
              <a:rPr lang="en-US" sz="1800" i="1" dirty="0" err="1">
                <a:solidFill>
                  <a:srgbClr val="0070C0"/>
                </a:solidFill>
              </a:rPr>
              <a:t>BidSize</a:t>
            </a:r>
            <a:r>
              <a:rPr lang="en-US" sz="1800" i="1" dirty="0">
                <a:solidFill>
                  <a:srgbClr val="0070C0"/>
                </a:solidFill>
              </a:rPr>
              <a:t>/ Best </a:t>
            </a:r>
            <a:r>
              <a:rPr lang="en-US" sz="1800" i="1" dirty="0" err="1">
                <a:solidFill>
                  <a:srgbClr val="0070C0"/>
                </a:solidFill>
              </a:rPr>
              <a:t>AskSize</a:t>
            </a:r>
            <a:r>
              <a:rPr lang="en-US" sz="1800" i="1" dirty="0">
                <a:solidFill>
                  <a:srgbClr val="0070C0"/>
                </a:solidFill>
              </a:rPr>
              <a:t>))</a:t>
            </a:r>
          </a:p>
          <a:p>
            <a:endParaRPr lang="en-US" sz="1800" dirty="0" smtClean="0"/>
          </a:p>
          <a:p>
            <a:r>
              <a:rPr lang="en-US" sz="1800" b="1" dirty="0" smtClean="0"/>
              <a:t>Options</a:t>
            </a:r>
            <a:r>
              <a:rPr lang="en-US" sz="1800" dirty="0"/>
              <a:t>: We can take into account the </a:t>
            </a:r>
            <a:r>
              <a:rPr lang="en-US" sz="1800" b="1" dirty="0">
                <a:solidFill>
                  <a:srgbClr val="0070C0"/>
                </a:solidFill>
              </a:rPr>
              <a:t>first few levels </a:t>
            </a:r>
            <a:r>
              <a:rPr lang="en-US" sz="1800" dirty="0"/>
              <a:t>(for example 3 levels) of the order book while the top level of the book will have higher </a:t>
            </a:r>
            <a:r>
              <a:rPr lang="en-US" sz="1800" b="1" dirty="0">
                <a:solidFill>
                  <a:srgbClr val="0070C0"/>
                </a:solidFill>
              </a:rPr>
              <a:t>weighting</a:t>
            </a:r>
            <a:r>
              <a:rPr lang="en-US" sz="1800" dirty="0"/>
              <a:t>. The 1-min </a:t>
            </a:r>
            <a:r>
              <a:rPr lang="en-US" sz="1800" b="1" dirty="0">
                <a:solidFill>
                  <a:srgbClr val="0070C0"/>
                </a:solidFill>
              </a:rPr>
              <a:t>duration</a:t>
            </a:r>
            <a:r>
              <a:rPr lang="en-US" sz="1800" dirty="0"/>
              <a:t> can also be customized to a shorter or longer duration.</a:t>
            </a:r>
          </a:p>
          <a:p>
            <a:r>
              <a:rPr lang="en-US" sz="1800" dirty="0"/>
              <a:t>	</a:t>
            </a:r>
          </a:p>
        </p:txBody>
      </p:sp>
      <p:graphicFrame>
        <p:nvGraphicFramePr>
          <p:cNvPr id="8" name="Table 7"/>
          <p:cNvGraphicFramePr>
            <a:graphicFrameLocks noGrp="1"/>
          </p:cNvGraphicFramePr>
          <p:nvPr>
            <p:extLst>
              <p:ext uri="{D42A27DB-BD31-4B8C-83A1-F6EECF244321}">
                <p14:modId xmlns:p14="http://schemas.microsoft.com/office/powerpoint/2010/main" val="2267567126"/>
              </p:ext>
            </p:extLst>
          </p:nvPr>
        </p:nvGraphicFramePr>
        <p:xfrm>
          <a:off x="2123728" y="4869160"/>
          <a:ext cx="4248472" cy="1409283"/>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a:effectLst/>
                        </a:rPr>
                        <a:t>Ask</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100" dirty="0" smtClean="0">
                          <a:effectLst/>
                        </a:rPr>
                        <a:t>100,000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100" dirty="0" smtClean="0">
                          <a:effectLst/>
                        </a:rPr>
                        <a:t>400,000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151.9</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550,000</a:t>
                      </a:r>
                      <a:endParaRPr lang="en-US" sz="1100" b="1" kern="1200" dirty="0">
                        <a:solidFill>
                          <a:schemeClr val="lt1"/>
                        </a:solidFill>
                        <a:effectLst/>
                        <a:latin typeface="+mn-lt"/>
                        <a:ea typeface="+mn-ea"/>
                        <a:cs typeface="+mn-cs"/>
                      </a:endParaRPr>
                    </a:p>
                  </a:txBody>
                  <a:tcPr marL="68580" marR="68580" marT="0" marB="0">
                    <a:solidFill>
                      <a:schemeClr val="accent1"/>
                    </a:solidFill>
                  </a:tcPr>
                </a:tc>
              </a:tr>
              <a:tr h="399891">
                <a:tc>
                  <a:txBody>
                    <a:bodyPr/>
                    <a:lstStyle/>
                    <a:p>
                      <a:pPr algn="r">
                        <a:lnSpc>
                          <a:spcPct val="115000"/>
                        </a:lnSpc>
                        <a:spcAft>
                          <a:spcPts val="0"/>
                        </a:spcAft>
                      </a:pPr>
                      <a:r>
                        <a:rPr lang="en-US" sz="1100" dirty="0" smtClean="0">
                          <a:effectLst/>
                        </a:rPr>
                        <a:t>200,000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341364752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31</a:t>
            </a:fld>
            <a:endParaRPr lang="en-US" sz="1400" dirty="0">
              <a:latin typeface="Arial" charset="0"/>
            </a:endParaRPr>
          </a:p>
        </p:txBody>
      </p:sp>
      <p:sp>
        <p:nvSpPr>
          <p:cNvPr id="3" name="Title 2"/>
          <p:cNvSpPr>
            <a:spLocks noGrp="1"/>
          </p:cNvSpPr>
          <p:nvPr>
            <p:ph type="title" idx="4294967295"/>
          </p:nvPr>
        </p:nvSpPr>
        <p:spPr>
          <a:xfrm>
            <a:off x="0" y="620713"/>
            <a:ext cx="8892480" cy="1000125"/>
          </a:xfrm>
        </p:spPr>
        <p:txBody>
          <a:bodyPr/>
          <a:lstStyle/>
          <a:p>
            <a:r>
              <a:rPr lang="en-US" dirty="0"/>
              <a:t>3. Data </a:t>
            </a:r>
            <a:r>
              <a:rPr lang="en-US" dirty="0" smtClean="0"/>
              <a:t>Feature - Order </a:t>
            </a:r>
            <a:r>
              <a:rPr lang="en-US" dirty="0"/>
              <a:t>Book </a:t>
            </a:r>
            <a:r>
              <a:rPr lang="en-US" dirty="0" smtClean="0"/>
              <a:t>Imbalance</a:t>
            </a:r>
            <a:endParaRPr lang="en-US" dirty="0"/>
          </a:p>
        </p:txBody>
      </p:sp>
      <p:sp>
        <p:nvSpPr>
          <p:cNvPr id="7" name="Content Placeholder 1"/>
          <p:cNvSpPr txBox="1">
            <a:spLocks/>
          </p:cNvSpPr>
          <p:nvPr/>
        </p:nvSpPr>
        <p:spPr>
          <a:xfrm>
            <a:off x="395536" y="1700808"/>
            <a:ext cx="849694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smtClean="0"/>
              <a:t>Example</a:t>
            </a:r>
            <a:r>
              <a:rPr lang="en-US" sz="1800" dirty="0" smtClean="0"/>
              <a:t> (Assume the following order book numbers are 1-min average)</a:t>
            </a:r>
            <a:endParaRPr lang="en-US" sz="1800" dirty="0"/>
          </a:p>
          <a:p>
            <a:r>
              <a:rPr lang="en-US" sz="1800" dirty="0" smtClean="0"/>
              <a:t/>
            </a:r>
            <a:br>
              <a:rPr lang="en-US" sz="1800" dirty="0" smtClean="0"/>
            </a:br>
            <a:r>
              <a:rPr lang="en-US" sz="1800" i="1" dirty="0" smtClean="0">
                <a:solidFill>
                  <a:srgbClr val="0070C0"/>
                </a:solidFill>
              </a:rPr>
              <a:t>1min-Order </a:t>
            </a:r>
            <a:r>
              <a:rPr lang="en-US" sz="1800" i="1" dirty="0">
                <a:solidFill>
                  <a:srgbClr val="0070C0"/>
                </a:solidFill>
              </a:rPr>
              <a:t>Book-Imbalance =  </a:t>
            </a:r>
            <a:r>
              <a:rPr lang="en-US" sz="1800" i="1" dirty="0" err="1">
                <a:solidFill>
                  <a:srgbClr val="0070C0"/>
                </a:solidFill>
              </a:rPr>
              <a:t>Avg</a:t>
            </a:r>
            <a:r>
              <a:rPr lang="en-US" sz="1800" i="1" dirty="0">
                <a:solidFill>
                  <a:srgbClr val="0070C0"/>
                </a:solidFill>
              </a:rPr>
              <a:t> (</a:t>
            </a:r>
            <a:r>
              <a:rPr lang="en-US" sz="1800" b="1" i="1" dirty="0">
                <a:solidFill>
                  <a:srgbClr val="FF0000"/>
                </a:solidFill>
              </a:rPr>
              <a:t>Log</a:t>
            </a:r>
            <a:r>
              <a:rPr lang="en-US" sz="1800" i="1" dirty="0">
                <a:solidFill>
                  <a:srgbClr val="0070C0"/>
                </a:solidFill>
              </a:rPr>
              <a:t>(Best </a:t>
            </a:r>
            <a:r>
              <a:rPr lang="en-US" sz="1800" i="1" dirty="0" err="1">
                <a:solidFill>
                  <a:srgbClr val="0070C0"/>
                </a:solidFill>
              </a:rPr>
              <a:t>BidSize</a:t>
            </a:r>
            <a:r>
              <a:rPr lang="en-US" sz="1800" i="1" dirty="0">
                <a:solidFill>
                  <a:srgbClr val="0070C0"/>
                </a:solidFill>
              </a:rPr>
              <a:t>/ Best </a:t>
            </a:r>
            <a:r>
              <a:rPr lang="en-US" sz="1800" i="1" dirty="0" err="1">
                <a:solidFill>
                  <a:srgbClr val="0070C0"/>
                </a:solidFill>
              </a:rPr>
              <a:t>AskSize</a:t>
            </a:r>
            <a:r>
              <a:rPr lang="en-US" sz="1800" i="1" dirty="0">
                <a:solidFill>
                  <a:srgbClr val="0070C0"/>
                </a:solidFill>
              </a:rPr>
              <a:t>))</a:t>
            </a:r>
          </a:p>
          <a:p>
            <a:endParaRPr lang="en-US" sz="1800" dirty="0" smtClean="0"/>
          </a:p>
          <a:p>
            <a:pPr lvl="1"/>
            <a:r>
              <a:rPr lang="en-US" sz="1400" b="1" dirty="0" smtClean="0"/>
              <a:t>First 1 Level</a:t>
            </a:r>
            <a:r>
              <a:rPr lang="en-US" sz="1400" dirty="0" smtClean="0"/>
              <a:t>: Log(100,000 / 20,000) </a:t>
            </a:r>
          </a:p>
          <a:p>
            <a:pPr marL="457200" lvl="1" indent="0">
              <a:buNone/>
            </a:pPr>
            <a:r>
              <a:rPr lang="en-US" sz="1400" dirty="0"/>
              <a:t>	</a:t>
            </a:r>
            <a:r>
              <a:rPr lang="en-US" sz="1400" dirty="0" smtClean="0"/>
              <a:t>= </a:t>
            </a:r>
            <a:r>
              <a:rPr lang="en-US" sz="1400" b="1" dirty="0" smtClean="0"/>
              <a:t>1.609  </a:t>
            </a:r>
            <a:r>
              <a:rPr lang="en-US" sz="1400" dirty="0" smtClean="0">
                <a:sym typeface="Wingdings" panose="05000000000000000000" pitchFamily="2" charset="2"/>
              </a:rPr>
              <a:t> </a:t>
            </a:r>
            <a:r>
              <a:rPr lang="en-US" sz="1400" b="1" dirty="0" smtClean="0">
                <a:solidFill>
                  <a:srgbClr val="0070C0"/>
                </a:solidFill>
                <a:sym typeface="Wingdings" panose="05000000000000000000" pitchFamily="2" charset="2"/>
              </a:rPr>
              <a:t>Positive</a:t>
            </a:r>
            <a:r>
              <a:rPr lang="en-US" sz="1400" dirty="0" smtClean="0">
                <a:solidFill>
                  <a:srgbClr val="0070C0"/>
                </a:solidFill>
                <a:sym typeface="Wingdings" panose="05000000000000000000" pitchFamily="2" charset="2"/>
              </a:rPr>
              <a:t> </a:t>
            </a:r>
            <a:r>
              <a:rPr lang="en-US" sz="1400" dirty="0" smtClean="0">
                <a:sym typeface="Wingdings" panose="05000000000000000000" pitchFamily="2" charset="2"/>
              </a:rPr>
              <a:t>when Bid Size &gt; Ask Size (</a:t>
            </a:r>
            <a:r>
              <a:rPr lang="en-US" sz="1400" b="1" dirty="0">
                <a:solidFill>
                  <a:srgbClr val="0070C0"/>
                </a:solidFill>
              </a:rPr>
              <a:t>demand &gt; </a:t>
            </a:r>
            <a:r>
              <a:rPr lang="en-US" sz="1400" b="1" dirty="0" smtClean="0">
                <a:solidFill>
                  <a:srgbClr val="0070C0"/>
                </a:solidFill>
              </a:rPr>
              <a:t>supply</a:t>
            </a:r>
            <a:r>
              <a:rPr lang="en-US" sz="1400" dirty="0" smtClean="0"/>
              <a:t>)</a:t>
            </a:r>
            <a:br>
              <a:rPr lang="en-US" sz="1400" dirty="0" smtClean="0"/>
            </a:br>
            <a:endParaRPr lang="en-US" sz="1400" dirty="0" smtClean="0"/>
          </a:p>
          <a:p>
            <a:pPr lvl="1"/>
            <a:r>
              <a:rPr lang="en-US" sz="1400" b="1" dirty="0" smtClean="0"/>
              <a:t>First 2 Level</a:t>
            </a:r>
            <a:r>
              <a:rPr lang="en-US" sz="1400" dirty="0" smtClean="0"/>
              <a:t>: Log((100,000 + 400,000) / (20,000 + 550,000</a:t>
            </a:r>
            <a:r>
              <a:rPr lang="en-US" sz="1400" dirty="0"/>
              <a:t>)) </a:t>
            </a:r>
            <a:r>
              <a:rPr lang="en-US" sz="1400" dirty="0" smtClean="0"/>
              <a:t>= Log(500,000 </a:t>
            </a:r>
            <a:r>
              <a:rPr lang="en-US" sz="1400" dirty="0"/>
              <a:t>/ </a:t>
            </a:r>
            <a:r>
              <a:rPr lang="en-US" sz="1400" dirty="0" smtClean="0"/>
              <a:t>570,000</a:t>
            </a:r>
            <a:r>
              <a:rPr lang="en-US" sz="1400" dirty="0"/>
              <a:t>)</a:t>
            </a:r>
            <a:endParaRPr lang="en-US" sz="1400" dirty="0" smtClean="0"/>
          </a:p>
          <a:p>
            <a:pPr marL="457200" lvl="1" indent="0">
              <a:buNone/>
            </a:pPr>
            <a:r>
              <a:rPr lang="en-US" sz="1400" dirty="0" smtClean="0"/>
              <a:t>	= </a:t>
            </a:r>
            <a:r>
              <a:rPr lang="en-US" sz="1400" b="1" dirty="0" smtClean="0"/>
              <a:t>-0.13 </a:t>
            </a:r>
            <a:r>
              <a:rPr lang="en-US" sz="1400" dirty="0" smtClean="0">
                <a:sym typeface="Wingdings" panose="05000000000000000000" pitchFamily="2" charset="2"/>
              </a:rPr>
              <a:t> </a:t>
            </a:r>
            <a:r>
              <a:rPr lang="en-US" sz="1400" b="1" dirty="0" smtClean="0">
                <a:solidFill>
                  <a:srgbClr val="0070C0"/>
                </a:solidFill>
                <a:sym typeface="Wingdings" panose="05000000000000000000" pitchFamily="2" charset="2"/>
              </a:rPr>
              <a:t>Negative</a:t>
            </a:r>
            <a:r>
              <a:rPr lang="en-US" sz="1400" dirty="0" smtClean="0">
                <a:solidFill>
                  <a:srgbClr val="0070C0"/>
                </a:solidFill>
                <a:sym typeface="Wingdings" panose="05000000000000000000" pitchFamily="2" charset="2"/>
              </a:rPr>
              <a:t> </a:t>
            </a:r>
            <a:r>
              <a:rPr lang="en-US" sz="1400" dirty="0" smtClean="0">
                <a:sym typeface="Wingdings" panose="05000000000000000000" pitchFamily="2" charset="2"/>
              </a:rPr>
              <a:t>when Ask Size &gt; Bid Size (</a:t>
            </a:r>
            <a:r>
              <a:rPr lang="en-US" sz="1400" b="1" dirty="0">
                <a:solidFill>
                  <a:srgbClr val="0070C0"/>
                </a:solidFill>
              </a:rPr>
              <a:t>supply &gt; demand</a:t>
            </a:r>
            <a:r>
              <a:rPr lang="en-US" sz="1400" dirty="0" smtClean="0"/>
              <a:t>)</a:t>
            </a:r>
            <a:endParaRPr lang="en-US" sz="1400" dirty="0"/>
          </a:p>
          <a:p>
            <a:pPr marL="457200" lvl="1" indent="0">
              <a:buNone/>
            </a:pPr>
            <a:endParaRPr lang="en-US" sz="1400" dirty="0" smtClean="0">
              <a:sym typeface="Wingdings" panose="05000000000000000000" pitchFamily="2" charset="2"/>
            </a:endParaRPr>
          </a:p>
          <a:p>
            <a:pPr marL="457200" lvl="1" indent="0">
              <a:buNone/>
            </a:pPr>
            <a:r>
              <a:rPr lang="en-US" sz="1400" dirty="0" smtClean="0"/>
              <a:t>														</a:t>
            </a:r>
            <a:endParaRPr lang="en-US" sz="1400" dirty="0"/>
          </a:p>
        </p:txBody>
      </p:sp>
      <p:graphicFrame>
        <p:nvGraphicFramePr>
          <p:cNvPr id="6" name="Table 5"/>
          <p:cNvGraphicFramePr>
            <a:graphicFrameLocks noGrp="1"/>
          </p:cNvGraphicFramePr>
          <p:nvPr>
            <p:extLst>
              <p:ext uri="{D42A27DB-BD31-4B8C-83A1-F6EECF244321}">
                <p14:modId xmlns:p14="http://schemas.microsoft.com/office/powerpoint/2010/main" val="4076948947"/>
              </p:ext>
            </p:extLst>
          </p:nvPr>
        </p:nvGraphicFramePr>
        <p:xfrm>
          <a:off x="2123728" y="4509120"/>
          <a:ext cx="4248472" cy="1409283"/>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a:effectLst/>
                        </a:rPr>
                        <a:t>Ask</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100" dirty="0" smtClean="0">
                          <a:effectLst/>
                        </a:rPr>
                        <a:t>100,000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100" dirty="0" smtClean="0">
                          <a:effectLst/>
                        </a:rPr>
                        <a:t>400,000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151.9</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550,000</a:t>
                      </a:r>
                      <a:endParaRPr lang="en-US" sz="1100" b="1" kern="1200" dirty="0">
                        <a:solidFill>
                          <a:schemeClr val="lt1"/>
                        </a:solidFill>
                        <a:effectLst/>
                        <a:latin typeface="+mn-lt"/>
                        <a:ea typeface="+mn-ea"/>
                        <a:cs typeface="+mn-cs"/>
                      </a:endParaRPr>
                    </a:p>
                  </a:txBody>
                  <a:tcPr marL="68580" marR="68580" marT="0" marB="0">
                    <a:solidFill>
                      <a:schemeClr val="accent1"/>
                    </a:solidFill>
                  </a:tcPr>
                </a:tc>
              </a:tr>
              <a:tr h="399891">
                <a:tc>
                  <a:txBody>
                    <a:bodyPr/>
                    <a:lstStyle/>
                    <a:p>
                      <a:pPr algn="r">
                        <a:lnSpc>
                          <a:spcPct val="115000"/>
                        </a:lnSpc>
                        <a:spcAft>
                          <a:spcPts val="0"/>
                        </a:spcAft>
                      </a:pPr>
                      <a:r>
                        <a:rPr lang="en-US" sz="1100" dirty="0" smtClean="0">
                          <a:effectLst/>
                        </a:rPr>
                        <a:t>200,000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17314626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3. Data Feature - Money flow</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700808"/>
            <a:ext cx="7344816" cy="4423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486890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3. Data Feature - Money flow</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Money flow</a:t>
            </a:r>
            <a:r>
              <a:rPr lang="en-US" sz="1800" dirty="0" smtClean="0"/>
              <a:t>: when </a:t>
            </a:r>
            <a:r>
              <a:rPr lang="en-US" sz="1800" dirty="0"/>
              <a:t>a stock is purchased at a higher price (i.e. Last &gt; Previous Last), it is called </a:t>
            </a:r>
            <a:r>
              <a:rPr lang="en-US" sz="1800" b="1" dirty="0">
                <a:solidFill>
                  <a:srgbClr val="0070C0"/>
                </a:solidFill>
              </a:rPr>
              <a:t>uptick</a:t>
            </a:r>
            <a:r>
              <a:rPr lang="en-US" sz="1800" dirty="0">
                <a:solidFill>
                  <a:srgbClr val="0070C0"/>
                </a:solidFill>
              </a:rPr>
              <a:t> </a:t>
            </a:r>
            <a:r>
              <a:rPr lang="en-US" sz="1800" dirty="0"/>
              <a:t>and be considered </a:t>
            </a:r>
            <a:r>
              <a:rPr lang="en-US" sz="1800" b="1" dirty="0">
                <a:solidFill>
                  <a:srgbClr val="0070C0"/>
                </a:solidFill>
              </a:rPr>
              <a:t>positive money flow</a:t>
            </a:r>
            <a:r>
              <a:rPr lang="en-US" sz="1800" dirty="0"/>
              <a:t>. When the next trade is at a lower price (a </a:t>
            </a:r>
            <a:r>
              <a:rPr lang="en-US" sz="1800" b="1" dirty="0">
                <a:solidFill>
                  <a:srgbClr val="0070C0"/>
                </a:solidFill>
              </a:rPr>
              <a:t>downtick</a:t>
            </a:r>
            <a:r>
              <a:rPr lang="en-US" sz="1800" dirty="0"/>
              <a:t>), this is considered to be </a:t>
            </a:r>
            <a:r>
              <a:rPr lang="en-US" sz="1800" b="1" dirty="0">
                <a:solidFill>
                  <a:srgbClr val="0070C0"/>
                </a:solidFill>
              </a:rPr>
              <a:t>negative money flow</a:t>
            </a:r>
            <a:r>
              <a:rPr lang="en-US" sz="1800" dirty="0"/>
              <a:t>.</a:t>
            </a:r>
          </a:p>
          <a:p>
            <a:r>
              <a:rPr lang="en-US" sz="1800" dirty="0" smtClean="0"/>
              <a:t>	</a:t>
            </a:r>
          </a:p>
          <a:p>
            <a:r>
              <a:rPr lang="en-US" sz="1800" dirty="0"/>
              <a:t>	</a:t>
            </a:r>
            <a:r>
              <a:rPr lang="en-US" sz="1800" dirty="0" smtClean="0"/>
              <a:t>If </a:t>
            </a:r>
            <a:r>
              <a:rPr lang="en-US" sz="1800" dirty="0"/>
              <a:t>more shares were bought throughout the 5-min window on the </a:t>
            </a:r>
            <a:r>
              <a:rPr lang="en-US" sz="1800" b="1" dirty="0">
                <a:solidFill>
                  <a:srgbClr val="0070C0"/>
                </a:solidFill>
              </a:rPr>
              <a:t>uptick</a:t>
            </a:r>
            <a:r>
              <a:rPr lang="en-US" sz="1800" dirty="0">
                <a:solidFill>
                  <a:srgbClr val="0070C0"/>
                </a:solidFill>
              </a:rPr>
              <a:t> </a:t>
            </a:r>
            <a:r>
              <a:rPr lang="en-US" sz="1800" dirty="0"/>
              <a:t>than the downtick, </a:t>
            </a:r>
            <a:r>
              <a:rPr lang="en-US" sz="1800" b="1" dirty="0">
                <a:solidFill>
                  <a:srgbClr val="0070C0"/>
                </a:solidFill>
              </a:rPr>
              <a:t>net money flow </a:t>
            </a:r>
            <a:r>
              <a:rPr lang="en-US" sz="1800" dirty="0"/>
              <a:t>is </a:t>
            </a:r>
            <a:r>
              <a:rPr lang="en-US" sz="1800" b="1" dirty="0">
                <a:solidFill>
                  <a:srgbClr val="0070C0"/>
                </a:solidFill>
              </a:rPr>
              <a:t>positive</a:t>
            </a:r>
            <a:r>
              <a:rPr lang="en-US" sz="1800" dirty="0">
                <a:solidFill>
                  <a:srgbClr val="0070C0"/>
                </a:solidFill>
              </a:rPr>
              <a:t> </a:t>
            </a:r>
            <a:r>
              <a:rPr lang="en-US" sz="1800" dirty="0"/>
              <a:t>because more investors were willing to pay a premium for the stock</a:t>
            </a:r>
            <a:r>
              <a:rPr lang="en-US" sz="1800" dirty="0" smtClean="0"/>
              <a:t>.</a:t>
            </a:r>
            <a:br>
              <a:rPr lang="en-US" sz="1800" dirty="0" smtClean="0"/>
            </a:br>
            <a:r>
              <a:rPr lang="en-US" sz="1800" dirty="0" smtClean="0"/>
              <a:t>	</a:t>
            </a:r>
          </a:p>
          <a:p>
            <a:r>
              <a:rPr lang="en-US" sz="1800" dirty="0"/>
              <a:t>	</a:t>
            </a:r>
            <a:r>
              <a:rPr lang="en-US" sz="1800" dirty="0" smtClean="0"/>
              <a:t>	</a:t>
            </a:r>
            <a:r>
              <a:rPr lang="en-US" sz="1800" i="1" dirty="0" smtClean="0">
                <a:solidFill>
                  <a:srgbClr val="0070C0"/>
                </a:solidFill>
              </a:rPr>
              <a:t>5min-MoneyFlow </a:t>
            </a:r>
            <a:r>
              <a:rPr lang="en-US" sz="1800" i="1" dirty="0">
                <a:solidFill>
                  <a:srgbClr val="0070C0"/>
                </a:solidFill>
              </a:rPr>
              <a:t>=  </a:t>
            </a:r>
            <a:r>
              <a:rPr lang="en-US" sz="1800" i="1" dirty="0">
                <a:solidFill>
                  <a:srgbClr val="0070C0"/>
                </a:solidFill>
                <a:sym typeface="Symbol"/>
              </a:rPr>
              <a:t></a:t>
            </a:r>
            <a:r>
              <a:rPr lang="en-US" sz="1800" i="1" dirty="0">
                <a:solidFill>
                  <a:srgbClr val="0070C0"/>
                </a:solidFill>
              </a:rPr>
              <a:t>( (Last </a:t>
            </a:r>
            <a:r>
              <a:rPr lang="en-US" altLang="zh-HK" sz="1800" i="1" dirty="0">
                <a:solidFill>
                  <a:srgbClr val="0070C0"/>
                </a:solidFill>
              </a:rPr>
              <a:t>–</a:t>
            </a:r>
            <a:r>
              <a:rPr lang="en-US" sz="1800" i="1" dirty="0">
                <a:solidFill>
                  <a:srgbClr val="0070C0"/>
                </a:solidFill>
              </a:rPr>
              <a:t> Previous Last) * Last Size)</a:t>
            </a:r>
          </a:p>
          <a:p>
            <a:endParaRPr lang="en-US" sz="1800" dirty="0" smtClean="0"/>
          </a:p>
          <a:p>
            <a:r>
              <a:rPr lang="en-US" sz="1800" b="1" dirty="0"/>
              <a:t>Options</a:t>
            </a:r>
            <a:r>
              <a:rPr lang="en-US" sz="1800" dirty="0"/>
              <a:t>: The 5-min duration can also be customized to a shorter or longer duration.</a:t>
            </a:r>
          </a:p>
          <a:p>
            <a:endParaRPr lang="en-US" sz="1800" dirty="0"/>
          </a:p>
          <a:p>
            <a:r>
              <a:rPr lang="en-US" sz="1800" dirty="0"/>
              <a:t>	</a:t>
            </a:r>
          </a:p>
        </p:txBody>
      </p:sp>
    </p:spTree>
    <p:extLst>
      <p:ext uri="{BB962C8B-B14F-4D97-AF65-F5344CB8AC3E}">
        <p14:creationId xmlns:p14="http://schemas.microsoft.com/office/powerpoint/2010/main" val="38269965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4. Labelled Dataset</a:t>
            </a:r>
            <a:endParaRPr lang="en-US" dirty="0"/>
          </a:p>
        </p:txBody>
      </p:sp>
      <p:sp>
        <p:nvSpPr>
          <p:cNvPr id="2" name="TextBox 1"/>
          <p:cNvSpPr txBox="1"/>
          <p:nvPr/>
        </p:nvSpPr>
        <p:spPr>
          <a:xfrm>
            <a:off x="179512" y="1916832"/>
            <a:ext cx="7992888" cy="3970318"/>
          </a:xfrm>
          <a:prstGeom prst="rect">
            <a:avLst/>
          </a:prstGeom>
          <a:noFill/>
        </p:spPr>
        <p:txBody>
          <a:bodyPr wrap="square" rtlCol="0">
            <a:spAutoFit/>
          </a:bodyPr>
          <a:lstStyle/>
          <a:p>
            <a:r>
              <a:rPr lang="en-US" sz="2000" b="1" dirty="0" smtClean="0"/>
              <a:t>Step 4: Prepare the labelled dataset for the Supervised Machine Learning Algorithm</a:t>
            </a:r>
          </a:p>
          <a:p>
            <a:endParaRPr lang="en-US" sz="2000" dirty="0"/>
          </a:p>
          <a:p>
            <a:pPr marL="285750" indent="-285750">
              <a:buFont typeface="Arial" panose="020B0604020202020204" pitchFamily="34" charset="0"/>
              <a:buChar char="•"/>
            </a:pPr>
            <a:r>
              <a:rPr lang="en-US" sz="1600" b="1" dirty="0" smtClean="0"/>
              <a:t>Labelled Dataset</a:t>
            </a:r>
            <a:r>
              <a:rPr lang="en-US" sz="1600" dirty="0" smtClean="0"/>
              <a:t>: features -&gt; outcome (target variable)</a:t>
            </a:r>
          </a:p>
          <a:p>
            <a:pPr marL="285750" indent="-285750">
              <a:buFont typeface="Arial" panose="020B0604020202020204" pitchFamily="34" charset="0"/>
              <a:buChar char="•"/>
            </a:pPr>
            <a:endParaRPr lang="en-US" sz="1600" dirty="0" smtClean="0"/>
          </a:p>
          <a:p>
            <a:pPr lvl="1"/>
            <a:endParaRPr lang="en-US" sz="1600" b="1" dirty="0" smtClean="0"/>
          </a:p>
          <a:p>
            <a:pPr lvl="1"/>
            <a:r>
              <a:rPr lang="en-US" sz="1600" b="1" dirty="0" smtClean="0"/>
              <a:t>Features: </a:t>
            </a:r>
            <a:r>
              <a:rPr lang="en-US" sz="1600" b="1" dirty="0">
                <a:solidFill>
                  <a:srgbClr val="0070C0"/>
                </a:solidFill>
              </a:rPr>
              <a:t>order book </a:t>
            </a:r>
            <a:r>
              <a:rPr lang="en-US" sz="1600" b="1" dirty="0" smtClean="0">
                <a:solidFill>
                  <a:srgbClr val="0070C0"/>
                </a:solidFill>
              </a:rPr>
              <a:t>features</a:t>
            </a:r>
            <a:endParaRPr lang="en-US" sz="1600" b="1" dirty="0" smtClean="0"/>
          </a:p>
          <a:p>
            <a:pPr lvl="1"/>
            <a:r>
              <a:rPr lang="en-US" sz="1600" b="1" dirty="0" smtClean="0"/>
              <a:t>Outcome: </a:t>
            </a:r>
            <a:r>
              <a:rPr lang="en-US" sz="1600" b="1" dirty="0" smtClean="0">
                <a:solidFill>
                  <a:srgbClr val="0070C0"/>
                </a:solidFill>
              </a:rPr>
              <a:t>short-term</a:t>
            </a:r>
            <a:r>
              <a:rPr lang="en-US" sz="1600" dirty="0" smtClean="0"/>
              <a:t> </a:t>
            </a:r>
            <a:r>
              <a:rPr lang="en-US" sz="1600" dirty="0"/>
              <a:t>(next) price </a:t>
            </a:r>
            <a:r>
              <a:rPr lang="en-US" sz="1600" dirty="0" smtClean="0"/>
              <a:t>move up/down</a:t>
            </a:r>
          </a:p>
          <a:p>
            <a:pPr lvl="1"/>
            <a:endParaRPr lang="en-US" sz="1600" b="1" dirty="0" smtClean="0"/>
          </a:p>
          <a:p>
            <a:pPr lvl="1"/>
            <a:endParaRPr lang="en-US" sz="1600" b="1" dirty="0" smtClean="0"/>
          </a:p>
          <a:p>
            <a:pPr lvl="1"/>
            <a:endParaRPr lang="en-US" sz="1600" dirty="0"/>
          </a:p>
          <a:p>
            <a:pPr lvl="1"/>
            <a:r>
              <a:rPr lang="en-US" sz="1600" dirty="0"/>
              <a:t/>
            </a:r>
            <a:br>
              <a:rPr lang="en-US" sz="1600" dirty="0"/>
            </a:br>
            <a:endParaRPr lang="en-US" sz="1600" dirty="0"/>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endParaRPr lang="en-US" sz="1600" dirty="0" smtClean="0"/>
          </a:p>
        </p:txBody>
      </p:sp>
      <p:pic>
        <p:nvPicPr>
          <p:cNvPr id="1026" name="Picture 2" descr="Magnifying Glass On Top Of Market Data Document Stock Photo - Download  Image Now - i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4857" y="3284984"/>
            <a:ext cx="3163044" cy="21066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495399" y="5410096"/>
            <a:ext cx="3648601" cy="954107"/>
          </a:xfrm>
          <a:prstGeom prst="rect">
            <a:avLst/>
          </a:prstGeom>
          <a:noFill/>
        </p:spPr>
        <p:txBody>
          <a:bodyPr wrap="square" rtlCol="0">
            <a:spAutoFit/>
          </a:bodyPr>
          <a:lstStyle/>
          <a:p>
            <a:pPr marL="0" lvl="1"/>
            <a:r>
              <a:rPr lang="en-US" sz="1600" dirty="0"/>
              <a:t>Generate labelled dataset from </a:t>
            </a:r>
            <a:r>
              <a:rPr lang="en-US" sz="1600" b="1" dirty="0">
                <a:solidFill>
                  <a:srgbClr val="0070C0"/>
                </a:solidFill>
              </a:rPr>
              <a:t>historical market tick data</a:t>
            </a:r>
          </a:p>
          <a:p>
            <a:endParaRPr lang="en-US" dirty="0"/>
          </a:p>
        </p:txBody>
      </p:sp>
    </p:spTree>
    <p:extLst>
      <p:ext uri="{BB962C8B-B14F-4D97-AF65-F5344CB8AC3E}">
        <p14:creationId xmlns:p14="http://schemas.microsoft.com/office/powerpoint/2010/main" val="403650749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4. Labelled Dataset</a:t>
            </a:r>
            <a:endParaRPr lang="en-US" dirty="0"/>
          </a:p>
        </p:txBody>
      </p:sp>
      <p:sp>
        <p:nvSpPr>
          <p:cNvPr id="2" name="TextBox 1"/>
          <p:cNvSpPr txBox="1"/>
          <p:nvPr/>
        </p:nvSpPr>
        <p:spPr>
          <a:xfrm>
            <a:off x="179512" y="1916832"/>
            <a:ext cx="8280920" cy="2154436"/>
          </a:xfrm>
          <a:prstGeom prst="rect">
            <a:avLst/>
          </a:prstGeom>
          <a:noFill/>
        </p:spPr>
        <p:txBody>
          <a:bodyPr wrap="square" rtlCol="0">
            <a:spAutoFit/>
          </a:bodyPr>
          <a:lstStyle/>
          <a:p>
            <a:r>
              <a:rPr lang="en-US" sz="1800" dirty="0" smtClean="0"/>
              <a:t>Use </a:t>
            </a:r>
            <a:r>
              <a:rPr lang="en-US" sz="1800" b="1" dirty="0" smtClean="0">
                <a:solidFill>
                  <a:srgbClr val="0070C0"/>
                </a:solidFill>
              </a:rPr>
              <a:t>historical market tick data </a:t>
            </a:r>
            <a:r>
              <a:rPr lang="en-US" sz="1800" dirty="0" smtClean="0"/>
              <a:t>(e.g. 1 week of </a:t>
            </a:r>
            <a:r>
              <a:rPr lang="en-US" sz="1800" dirty="0" err="1" smtClean="0"/>
              <a:t>Tencent</a:t>
            </a:r>
            <a:r>
              <a:rPr lang="en-US" sz="1800" dirty="0" smtClean="0"/>
              <a:t>). When there’s a price up/down change (</a:t>
            </a:r>
            <a:r>
              <a:rPr lang="en-US" sz="1800" b="1" dirty="0" smtClean="0">
                <a:solidFill>
                  <a:srgbClr val="0070C0"/>
                </a:solidFill>
              </a:rPr>
              <a:t>the target variable</a:t>
            </a:r>
            <a:r>
              <a:rPr lang="en-US" sz="1800" dirty="0" smtClean="0"/>
              <a:t>), generate the corresponding order book features (e.g. Order- Book-Imbalance and Money-Flow) </a:t>
            </a:r>
          </a:p>
          <a:p>
            <a:pPr lvl="1"/>
            <a:endParaRPr lang="en-US" sz="1600" dirty="0"/>
          </a:p>
          <a:p>
            <a:pPr lvl="1"/>
            <a:r>
              <a:rPr lang="en-US" sz="1600" dirty="0"/>
              <a:t/>
            </a:r>
            <a:br>
              <a:rPr lang="en-US" sz="1600" dirty="0"/>
            </a:br>
            <a:endParaRPr lang="en-US" sz="1600" dirty="0"/>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endParaRPr lang="en-US" sz="1600" dirty="0" smtClean="0"/>
          </a:p>
        </p:txBody>
      </p:sp>
      <p:sp>
        <p:nvSpPr>
          <p:cNvPr id="4" name="TextBox 3"/>
          <p:cNvSpPr txBox="1"/>
          <p:nvPr/>
        </p:nvSpPr>
        <p:spPr>
          <a:xfrm>
            <a:off x="611560" y="5589240"/>
            <a:ext cx="4071949" cy="338554"/>
          </a:xfrm>
          <a:prstGeom prst="rect">
            <a:avLst/>
          </a:prstGeom>
          <a:noFill/>
        </p:spPr>
        <p:txBody>
          <a:bodyPr wrap="none" rtlCol="0">
            <a:spAutoFit/>
          </a:bodyPr>
          <a:lstStyle/>
          <a:p>
            <a:r>
              <a:rPr lang="en-US" sz="1600" dirty="0" smtClean="0"/>
              <a:t>* Price is </a:t>
            </a:r>
            <a:r>
              <a:rPr lang="en-US" sz="1600" b="1" dirty="0" smtClean="0">
                <a:solidFill>
                  <a:srgbClr val="0070C0"/>
                </a:solidFill>
              </a:rPr>
              <a:t>mid-price</a:t>
            </a:r>
            <a:r>
              <a:rPr lang="en-US" sz="1600" dirty="0" smtClean="0"/>
              <a:t> which is (bid + ask) / 2</a:t>
            </a:r>
            <a:endParaRPr lang="en-US" sz="16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713" y="2996952"/>
            <a:ext cx="8410575" cy="2266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68707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4. Labelled Dataset</a:t>
            </a:r>
            <a:endParaRPr lang="en-US" dirty="0"/>
          </a:p>
        </p:txBody>
      </p:sp>
      <p:sp>
        <p:nvSpPr>
          <p:cNvPr id="7" name="Content Placeholder 1"/>
          <p:cNvSpPr txBox="1">
            <a:spLocks/>
          </p:cNvSpPr>
          <p:nvPr/>
        </p:nvSpPr>
        <p:spPr>
          <a:xfrm>
            <a:off x="251520" y="1700808"/>
            <a:ext cx="4968552" cy="24482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r>
              <a:rPr lang="en-US" sz="1600" b="1" dirty="0" smtClean="0"/>
              <a:t>L1</a:t>
            </a:r>
            <a:r>
              <a:rPr lang="en-US" sz="1600" dirty="0"/>
              <a:t>: </a:t>
            </a:r>
            <a:r>
              <a:rPr lang="en-US" sz="1600" dirty="0" smtClean="0"/>
              <a:t>First-1-Level </a:t>
            </a:r>
            <a:r>
              <a:rPr lang="en-US" sz="1600" dirty="0"/>
              <a:t>OBI</a:t>
            </a:r>
          </a:p>
          <a:p>
            <a:pPr lvl="1"/>
            <a:r>
              <a:rPr lang="en-US" sz="1600" b="1" dirty="0"/>
              <a:t>L2</a:t>
            </a:r>
            <a:r>
              <a:rPr lang="en-US" sz="1600" dirty="0"/>
              <a:t>: </a:t>
            </a:r>
            <a:r>
              <a:rPr lang="en-US" sz="1600" dirty="0" smtClean="0"/>
              <a:t>First-2-Level </a:t>
            </a:r>
            <a:r>
              <a:rPr lang="en-US" sz="1600" dirty="0"/>
              <a:t>OBI</a:t>
            </a:r>
          </a:p>
          <a:p>
            <a:pPr lvl="1"/>
            <a:r>
              <a:rPr lang="en-US" sz="1600" b="1" dirty="0"/>
              <a:t>L3</a:t>
            </a:r>
            <a:r>
              <a:rPr lang="en-US" sz="1600" dirty="0"/>
              <a:t>: </a:t>
            </a:r>
            <a:r>
              <a:rPr lang="en-US" sz="1600" dirty="0" smtClean="0"/>
              <a:t>First-3-Level OBI</a:t>
            </a:r>
          </a:p>
          <a:p>
            <a:pPr lvl="1"/>
            <a:r>
              <a:rPr lang="en-US" sz="1600" b="1" dirty="0" smtClean="0"/>
              <a:t>MF</a:t>
            </a:r>
            <a:r>
              <a:rPr lang="en-US" sz="1600" dirty="0" smtClean="0"/>
              <a:t>: Money Flow</a:t>
            </a:r>
            <a:endParaRPr lang="en-US" sz="1600" dirty="0"/>
          </a:p>
          <a:p>
            <a:pPr lvl="1"/>
            <a:r>
              <a:rPr lang="en-US" sz="1600" b="1" dirty="0" smtClean="0"/>
              <a:t>Dir</a:t>
            </a:r>
            <a:r>
              <a:rPr lang="en-US" sz="1600" dirty="0" smtClean="0"/>
              <a:t>: </a:t>
            </a:r>
            <a:r>
              <a:rPr lang="en-US" sz="1600" dirty="0" smtClean="0">
                <a:solidFill>
                  <a:srgbClr val="0070C0"/>
                </a:solidFill>
              </a:rPr>
              <a:t>Mid-Price</a:t>
            </a:r>
            <a:r>
              <a:rPr lang="en-US" sz="1600" dirty="0" smtClean="0"/>
              <a:t> Direction - u(up</a:t>
            </a:r>
            <a:r>
              <a:rPr lang="en-US" sz="1600" dirty="0"/>
              <a:t>) , d (down)</a:t>
            </a:r>
          </a:p>
        </p:txBody>
      </p:sp>
      <p:sp>
        <p:nvSpPr>
          <p:cNvPr id="4" name="TextBox 3"/>
          <p:cNvSpPr txBox="1"/>
          <p:nvPr/>
        </p:nvSpPr>
        <p:spPr>
          <a:xfrm>
            <a:off x="5148064" y="5444757"/>
            <a:ext cx="3168352" cy="738664"/>
          </a:xfrm>
          <a:prstGeom prst="rect">
            <a:avLst/>
          </a:prstGeom>
          <a:noFill/>
        </p:spPr>
        <p:txBody>
          <a:bodyPr wrap="square" rtlCol="0">
            <a:spAutoFit/>
          </a:bodyPr>
          <a:lstStyle/>
          <a:p>
            <a:r>
              <a:rPr lang="en-US" sz="1400" dirty="0" smtClean="0"/>
              <a:t>The data </a:t>
            </a:r>
            <a:r>
              <a:rPr lang="en-US" sz="1400" b="1" dirty="0" smtClean="0">
                <a:solidFill>
                  <a:srgbClr val="0070C0"/>
                </a:solidFill>
              </a:rPr>
              <a:t>normalized</a:t>
            </a:r>
            <a:r>
              <a:rPr lang="en-US" sz="1400" dirty="0" smtClean="0">
                <a:solidFill>
                  <a:srgbClr val="0070C0"/>
                </a:solidFill>
              </a:rPr>
              <a:t> </a:t>
            </a:r>
            <a:r>
              <a:rPr lang="en-US" sz="1400" dirty="0" smtClean="0"/>
              <a:t>to [-1, 1]</a:t>
            </a:r>
          </a:p>
          <a:p>
            <a:r>
              <a:rPr lang="en-US" sz="1400" dirty="0">
                <a:hlinkClick r:id="rId2"/>
              </a:rPr>
              <a:t>Why Data Normalization is necessary for Machine Learning models</a:t>
            </a:r>
            <a:endParaRPr lang="en-US" sz="14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519658"/>
            <a:ext cx="3067050" cy="478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8" name="Table 7"/>
          <p:cNvGraphicFramePr>
            <a:graphicFrameLocks noGrp="1"/>
          </p:cNvGraphicFramePr>
          <p:nvPr>
            <p:extLst>
              <p:ext uri="{D42A27DB-BD31-4B8C-83A1-F6EECF244321}">
                <p14:modId xmlns:p14="http://schemas.microsoft.com/office/powerpoint/2010/main" val="708509145"/>
              </p:ext>
            </p:extLst>
          </p:nvPr>
        </p:nvGraphicFramePr>
        <p:xfrm>
          <a:off x="467544" y="3717032"/>
          <a:ext cx="4248472" cy="1409283"/>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a:effectLst/>
                        </a:rPr>
                        <a:t>Ask</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100" dirty="0" smtClean="0">
                          <a:effectLst/>
                        </a:rPr>
                        <a:t>100,000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100" dirty="0" smtClean="0">
                          <a:effectLst/>
                        </a:rPr>
                        <a:t>400,000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151.9</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550,000</a:t>
                      </a:r>
                      <a:endParaRPr lang="en-US" sz="1100" b="1" kern="1200" dirty="0">
                        <a:solidFill>
                          <a:schemeClr val="lt1"/>
                        </a:solidFill>
                        <a:effectLst/>
                        <a:latin typeface="+mn-lt"/>
                        <a:ea typeface="+mn-ea"/>
                        <a:cs typeface="+mn-cs"/>
                      </a:endParaRPr>
                    </a:p>
                  </a:txBody>
                  <a:tcPr marL="68580" marR="68580" marT="0" marB="0">
                    <a:solidFill>
                      <a:schemeClr val="accent1"/>
                    </a:solidFill>
                  </a:tcPr>
                </a:tc>
              </a:tr>
              <a:tr h="399891">
                <a:tc>
                  <a:txBody>
                    <a:bodyPr/>
                    <a:lstStyle/>
                    <a:p>
                      <a:pPr algn="r">
                        <a:lnSpc>
                          <a:spcPct val="115000"/>
                        </a:lnSpc>
                        <a:spcAft>
                          <a:spcPts val="0"/>
                        </a:spcAft>
                      </a:pPr>
                      <a:r>
                        <a:rPr lang="en-US" sz="1100" dirty="0" smtClean="0">
                          <a:effectLst/>
                        </a:rPr>
                        <a:t>200,000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61373074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683568" y="2246436"/>
            <a:ext cx="4799822" cy="3558828"/>
            <a:chOff x="1259632" y="2102420"/>
            <a:chExt cx="4799822" cy="3558828"/>
          </a:xfrm>
        </p:grpSpPr>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2102420"/>
              <a:ext cx="4799822" cy="35588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Connector 7"/>
            <p:cNvCxnSpPr/>
            <p:nvPr/>
          </p:nvCxnSpPr>
          <p:spPr bwMode="auto">
            <a:xfrm>
              <a:off x="1547664" y="3789040"/>
              <a:ext cx="4248472" cy="0"/>
            </a:xfrm>
            <a:prstGeom prst="line">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Connector 10"/>
            <p:cNvCxnSpPr/>
            <p:nvPr/>
          </p:nvCxnSpPr>
          <p:spPr bwMode="auto">
            <a:xfrm flipV="1">
              <a:off x="3659543" y="2102420"/>
              <a:ext cx="0" cy="3270796"/>
            </a:xfrm>
            <a:prstGeom prst="line">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5. EDA (Exploratory Data Analysis)</a:t>
            </a:r>
            <a:endParaRPr lang="en-US" dirty="0"/>
          </a:p>
        </p:txBody>
      </p:sp>
      <p:sp>
        <p:nvSpPr>
          <p:cNvPr id="7" name="Content Placeholder 1"/>
          <p:cNvSpPr txBox="1">
            <a:spLocks/>
          </p:cNvSpPr>
          <p:nvPr/>
        </p:nvSpPr>
        <p:spPr>
          <a:xfrm>
            <a:off x="5148064" y="4149080"/>
            <a:ext cx="3744416"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More Brown dots </a:t>
            </a:r>
            <a:r>
              <a:rPr lang="en-US" sz="1600" dirty="0"/>
              <a:t>(up) when both </a:t>
            </a:r>
            <a:r>
              <a:rPr lang="en-US" sz="1600" dirty="0" smtClean="0"/>
              <a:t>Level-1 and 2 </a:t>
            </a:r>
            <a:r>
              <a:rPr lang="en-US" sz="1600" dirty="0"/>
              <a:t>OBI </a:t>
            </a:r>
            <a:r>
              <a:rPr lang="en-US" sz="1600" dirty="0" smtClean="0"/>
              <a:t>are </a:t>
            </a:r>
            <a:r>
              <a:rPr lang="en-US" sz="1600" dirty="0"/>
              <a:t>positive and vice </a:t>
            </a:r>
            <a:r>
              <a:rPr lang="en-US" sz="1600" dirty="0" smtClean="0"/>
              <a:t>versa</a:t>
            </a:r>
          </a:p>
          <a:p>
            <a:pPr>
              <a:buFont typeface="Arial" panose="020B0604020202020204" pitchFamily="34" charset="0"/>
              <a:buChar char="•"/>
            </a:pPr>
            <a:r>
              <a:rPr lang="en-US" sz="1600" dirty="0" smtClean="0"/>
              <a:t>Visually confirm our intuition when </a:t>
            </a:r>
            <a:r>
              <a:rPr lang="en-US" sz="1600" b="1" dirty="0" smtClean="0">
                <a:solidFill>
                  <a:srgbClr val="0070C0"/>
                </a:solidFill>
              </a:rPr>
              <a:t>Demand &gt; Supply (+</a:t>
            </a:r>
            <a:r>
              <a:rPr lang="en-US" sz="1600" b="1" dirty="0" err="1" smtClean="0">
                <a:solidFill>
                  <a:srgbClr val="0070C0"/>
                </a:solidFill>
              </a:rPr>
              <a:t>ve</a:t>
            </a:r>
            <a:r>
              <a:rPr lang="en-US" sz="1600" b="1" dirty="0" smtClean="0">
                <a:solidFill>
                  <a:srgbClr val="0070C0"/>
                </a:solidFill>
              </a:rPr>
              <a:t> OBI), price tends to go up</a:t>
            </a:r>
            <a:endParaRPr lang="en-US" sz="1600" b="1" dirty="0">
              <a:solidFill>
                <a:srgbClr val="0070C0"/>
              </a:solidFill>
            </a:endParaRPr>
          </a:p>
        </p:txBody>
      </p:sp>
      <p:sp>
        <p:nvSpPr>
          <p:cNvPr id="2" name="TextBox 1"/>
          <p:cNvSpPr txBox="1"/>
          <p:nvPr/>
        </p:nvSpPr>
        <p:spPr>
          <a:xfrm>
            <a:off x="5597026" y="2268849"/>
            <a:ext cx="2414444" cy="954107"/>
          </a:xfrm>
          <a:prstGeom prst="rect">
            <a:avLst/>
          </a:prstGeom>
          <a:noFill/>
        </p:spPr>
        <p:txBody>
          <a:bodyPr wrap="none" rtlCol="0">
            <a:spAutoFit/>
          </a:bodyPr>
          <a:lstStyle/>
          <a:p>
            <a:r>
              <a:rPr lang="en-US" sz="1400" dirty="0" smtClean="0">
                <a:solidFill>
                  <a:srgbClr val="FFC000"/>
                </a:solidFill>
              </a:rPr>
              <a:t>Brown </a:t>
            </a:r>
            <a:r>
              <a:rPr lang="en-US" sz="1400" dirty="0">
                <a:solidFill>
                  <a:srgbClr val="FFC000"/>
                </a:solidFill>
              </a:rPr>
              <a:t>dots</a:t>
            </a:r>
            <a:r>
              <a:rPr lang="en-US" sz="1400" dirty="0"/>
              <a:t>: stock going </a:t>
            </a:r>
            <a:r>
              <a:rPr lang="en-US" sz="1400" dirty="0">
                <a:solidFill>
                  <a:srgbClr val="FFC000"/>
                </a:solidFill>
              </a:rPr>
              <a:t>up</a:t>
            </a:r>
            <a:endParaRPr lang="en-US" sz="1400" dirty="0">
              <a:sym typeface="Wingdings" panose="05000000000000000000" pitchFamily="2" charset="2"/>
            </a:endParaRPr>
          </a:p>
          <a:p>
            <a:r>
              <a:rPr lang="en-US" sz="1400" dirty="0">
                <a:solidFill>
                  <a:srgbClr val="0070C0"/>
                </a:solidFill>
              </a:rPr>
              <a:t>Blue dots</a:t>
            </a:r>
            <a:r>
              <a:rPr lang="en-US" sz="1400" dirty="0"/>
              <a:t>: stock going</a:t>
            </a:r>
            <a:r>
              <a:rPr lang="en-US" sz="1400" dirty="0">
                <a:solidFill>
                  <a:srgbClr val="0070C0"/>
                </a:solidFill>
              </a:rPr>
              <a:t> down</a:t>
            </a:r>
            <a:endParaRPr lang="en-US" sz="1400" dirty="0"/>
          </a:p>
          <a:p>
            <a:endParaRPr lang="en-US" sz="1400" b="1" dirty="0" smtClean="0">
              <a:solidFill>
                <a:srgbClr val="FFC000"/>
              </a:solidFill>
              <a:sym typeface="Wingdings" panose="05000000000000000000" pitchFamily="2" charset="2"/>
            </a:endParaRPr>
          </a:p>
          <a:p>
            <a:endParaRPr lang="en-US" sz="1400" b="1" dirty="0" smtClean="0">
              <a:solidFill>
                <a:srgbClr val="FFC000"/>
              </a:solidFill>
              <a:sym typeface="Wingdings" panose="05000000000000000000" pitchFamily="2" charset="2"/>
            </a:endParaRPr>
          </a:p>
        </p:txBody>
      </p:sp>
      <p:sp>
        <p:nvSpPr>
          <p:cNvPr id="4" name="TextBox 3"/>
          <p:cNvSpPr txBox="1"/>
          <p:nvPr/>
        </p:nvSpPr>
        <p:spPr>
          <a:xfrm>
            <a:off x="2411760" y="5826750"/>
            <a:ext cx="1268296" cy="338554"/>
          </a:xfrm>
          <a:prstGeom prst="rect">
            <a:avLst/>
          </a:prstGeom>
          <a:noFill/>
        </p:spPr>
        <p:txBody>
          <a:bodyPr wrap="none" rtlCol="0">
            <a:spAutoFit/>
          </a:bodyPr>
          <a:lstStyle/>
          <a:p>
            <a:r>
              <a:rPr lang="en-US" sz="1600" dirty="0" smtClean="0"/>
              <a:t>Level-1 OBI</a:t>
            </a:r>
            <a:endParaRPr lang="en-US" sz="2000" dirty="0"/>
          </a:p>
        </p:txBody>
      </p:sp>
      <p:sp>
        <p:nvSpPr>
          <p:cNvPr id="12" name="TextBox 11"/>
          <p:cNvSpPr txBox="1"/>
          <p:nvPr/>
        </p:nvSpPr>
        <p:spPr>
          <a:xfrm>
            <a:off x="6804248" y="2636912"/>
            <a:ext cx="184731" cy="461665"/>
          </a:xfrm>
          <a:prstGeom prst="rect">
            <a:avLst/>
          </a:prstGeom>
          <a:noFill/>
        </p:spPr>
        <p:txBody>
          <a:bodyPr wrap="none" rtlCol="0">
            <a:spAutoFit/>
          </a:bodyPr>
          <a:lstStyle/>
          <a:p>
            <a:endParaRPr lang="en-US" dirty="0"/>
          </a:p>
        </p:txBody>
      </p:sp>
      <p:sp>
        <p:nvSpPr>
          <p:cNvPr id="15" name="TextBox 14"/>
          <p:cNvSpPr txBox="1"/>
          <p:nvPr/>
        </p:nvSpPr>
        <p:spPr>
          <a:xfrm rot="16200000">
            <a:off x="-141343" y="3210774"/>
            <a:ext cx="1268296" cy="338554"/>
          </a:xfrm>
          <a:prstGeom prst="rect">
            <a:avLst/>
          </a:prstGeom>
          <a:noFill/>
        </p:spPr>
        <p:txBody>
          <a:bodyPr wrap="none" rtlCol="0">
            <a:spAutoFit/>
          </a:bodyPr>
          <a:lstStyle/>
          <a:p>
            <a:r>
              <a:rPr lang="en-US" sz="1600" dirty="0" smtClean="0"/>
              <a:t>Level-2 OBI</a:t>
            </a:r>
            <a:endParaRPr lang="en-US" sz="2000" dirty="0"/>
          </a:p>
        </p:txBody>
      </p:sp>
      <p:sp>
        <p:nvSpPr>
          <p:cNvPr id="14" name="TextBox 13"/>
          <p:cNvSpPr txBox="1"/>
          <p:nvPr/>
        </p:nvSpPr>
        <p:spPr>
          <a:xfrm>
            <a:off x="1084799" y="1589891"/>
            <a:ext cx="5844870" cy="830997"/>
          </a:xfrm>
          <a:prstGeom prst="rect">
            <a:avLst/>
          </a:prstGeom>
          <a:noFill/>
        </p:spPr>
        <p:txBody>
          <a:bodyPr wrap="none" rtlCol="0">
            <a:spAutoFit/>
          </a:bodyPr>
          <a:lstStyle/>
          <a:p>
            <a:r>
              <a:rPr lang="en-US" u="sng" dirty="0"/>
              <a:t>Scatter Plot  </a:t>
            </a:r>
            <a:r>
              <a:rPr lang="en-US" u="sng" dirty="0" smtClean="0"/>
              <a:t>Order </a:t>
            </a:r>
            <a:r>
              <a:rPr lang="en-US" u="sng" dirty="0"/>
              <a:t>Book </a:t>
            </a:r>
            <a:r>
              <a:rPr lang="en-US" u="sng" dirty="0" smtClean="0"/>
              <a:t>Imbalance (OBI)</a:t>
            </a:r>
            <a:endParaRPr lang="en-US" u="sng" dirty="0"/>
          </a:p>
          <a:p>
            <a:endParaRPr lang="en-US" dirty="0"/>
          </a:p>
        </p:txBody>
      </p:sp>
      <p:sp>
        <p:nvSpPr>
          <p:cNvPr id="16" name="TextBox 15"/>
          <p:cNvSpPr txBox="1"/>
          <p:nvPr/>
        </p:nvSpPr>
        <p:spPr>
          <a:xfrm>
            <a:off x="3300066" y="3625279"/>
            <a:ext cx="2424062" cy="307777"/>
          </a:xfrm>
          <a:prstGeom prst="rect">
            <a:avLst/>
          </a:prstGeom>
          <a:noFill/>
        </p:spPr>
        <p:txBody>
          <a:bodyPr wrap="none" rtlCol="0">
            <a:spAutoFit/>
          </a:bodyPr>
          <a:lstStyle/>
          <a:p>
            <a:r>
              <a:rPr lang="en-US" sz="1400" dirty="0">
                <a:sym typeface="Wingdings" panose="05000000000000000000" pitchFamily="2" charset="2"/>
              </a:rPr>
              <a:t>+</a:t>
            </a:r>
            <a:r>
              <a:rPr lang="en-US" sz="1400" dirty="0" err="1">
                <a:sym typeface="Wingdings" panose="05000000000000000000" pitchFamily="2" charset="2"/>
              </a:rPr>
              <a:t>ve</a:t>
            </a:r>
            <a:r>
              <a:rPr lang="en-US" sz="1400" dirty="0">
                <a:sym typeface="Wingdings" panose="05000000000000000000" pitchFamily="2" charset="2"/>
              </a:rPr>
              <a:t> OBI : Demand </a:t>
            </a:r>
            <a:r>
              <a:rPr lang="en-US" sz="1400" b="1" dirty="0">
                <a:sym typeface="Wingdings" panose="05000000000000000000" pitchFamily="2" charset="2"/>
              </a:rPr>
              <a:t>&gt;</a:t>
            </a:r>
            <a:r>
              <a:rPr lang="en-US" sz="1400" dirty="0">
                <a:sym typeface="Wingdings" panose="05000000000000000000" pitchFamily="2" charset="2"/>
              </a:rPr>
              <a:t> Supply</a:t>
            </a:r>
            <a:endParaRPr lang="en-US" sz="1400" dirty="0"/>
          </a:p>
        </p:txBody>
      </p:sp>
      <p:sp>
        <p:nvSpPr>
          <p:cNvPr id="18" name="TextBox 17"/>
          <p:cNvSpPr txBox="1"/>
          <p:nvPr/>
        </p:nvSpPr>
        <p:spPr>
          <a:xfrm>
            <a:off x="936204" y="3933056"/>
            <a:ext cx="2424062" cy="307777"/>
          </a:xfrm>
          <a:prstGeom prst="rect">
            <a:avLst/>
          </a:prstGeom>
          <a:noFill/>
        </p:spPr>
        <p:txBody>
          <a:bodyPr wrap="none" rtlCol="0">
            <a:spAutoFit/>
          </a:bodyPr>
          <a:lstStyle/>
          <a:p>
            <a:r>
              <a:rPr lang="en-US" sz="1400" dirty="0">
                <a:sym typeface="Wingdings" panose="05000000000000000000" pitchFamily="2" charset="2"/>
              </a:rPr>
              <a:t>-</a:t>
            </a:r>
            <a:r>
              <a:rPr lang="en-US" sz="1400" dirty="0" err="1">
                <a:sym typeface="Wingdings" panose="05000000000000000000" pitchFamily="2" charset="2"/>
              </a:rPr>
              <a:t>ve</a:t>
            </a:r>
            <a:r>
              <a:rPr lang="en-US" sz="1400" dirty="0">
                <a:sym typeface="Wingdings" panose="05000000000000000000" pitchFamily="2" charset="2"/>
              </a:rPr>
              <a:t> OBI : Demand </a:t>
            </a:r>
            <a:r>
              <a:rPr lang="en-US" sz="1400" b="1" dirty="0">
                <a:sym typeface="Wingdings" panose="05000000000000000000" pitchFamily="2" charset="2"/>
              </a:rPr>
              <a:t>&lt;</a:t>
            </a:r>
            <a:r>
              <a:rPr lang="en-US" sz="1400" dirty="0">
                <a:sym typeface="Wingdings" panose="05000000000000000000" pitchFamily="2" charset="2"/>
              </a:rPr>
              <a:t> Supply</a:t>
            </a:r>
          </a:p>
        </p:txBody>
      </p:sp>
    </p:spTree>
    <p:extLst>
      <p:ext uri="{BB962C8B-B14F-4D97-AF65-F5344CB8AC3E}">
        <p14:creationId xmlns:p14="http://schemas.microsoft.com/office/powerpoint/2010/main" val="3269380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6. Machine Learning Dataset</a:t>
            </a:r>
            <a:endParaRPr lang="en-US" dirty="0"/>
          </a:p>
        </p:txBody>
      </p:sp>
      <p:sp>
        <p:nvSpPr>
          <p:cNvPr id="7" name="Content Placeholder 1"/>
          <p:cNvSpPr txBox="1">
            <a:spLocks/>
          </p:cNvSpPr>
          <p:nvPr/>
        </p:nvSpPr>
        <p:spPr>
          <a:xfrm>
            <a:off x="307926" y="4437112"/>
            <a:ext cx="8640960" cy="172819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457200">
              <a:lnSpc>
                <a:spcPct val="150000"/>
              </a:lnSpc>
              <a:buClrTx/>
              <a:buFont typeface="Arial" panose="020B0604020202020204" pitchFamily="34" charset="0"/>
              <a:buChar char="•"/>
            </a:pPr>
            <a:r>
              <a:rPr lang="en-US" sz="1800" b="1" dirty="0" smtClean="0"/>
              <a:t>Training Set</a:t>
            </a:r>
            <a:r>
              <a:rPr lang="en-US" sz="1800" dirty="0" smtClean="0"/>
              <a:t>: </a:t>
            </a:r>
            <a:r>
              <a:rPr lang="en-US" sz="1600" dirty="0"/>
              <a:t>the labelled data </a:t>
            </a:r>
            <a:r>
              <a:rPr lang="en-US" sz="1600" b="1" dirty="0">
                <a:solidFill>
                  <a:srgbClr val="0070C0"/>
                </a:solidFill>
              </a:rPr>
              <a:t>used to train </a:t>
            </a:r>
            <a:r>
              <a:rPr lang="en-US" sz="1600" dirty="0"/>
              <a:t>the underlying </a:t>
            </a:r>
            <a:r>
              <a:rPr lang="en-US" sz="1600" dirty="0" smtClean="0"/>
              <a:t>model</a:t>
            </a:r>
            <a:endParaRPr lang="en-US" sz="1600" dirty="0"/>
          </a:p>
          <a:p>
            <a:pPr marL="857250" lvl="1" indent="-457200">
              <a:lnSpc>
                <a:spcPct val="150000"/>
              </a:lnSpc>
              <a:buFont typeface="Arial" panose="020B0604020202020204" pitchFamily="34" charset="0"/>
              <a:buChar char="•"/>
            </a:pPr>
            <a:r>
              <a:rPr lang="en-US" sz="1600" b="1" dirty="0" smtClean="0"/>
              <a:t>Validation Set</a:t>
            </a:r>
            <a:r>
              <a:rPr lang="en-US" sz="1600" dirty="0" smtClean="0"/>
              <a:t>: set aside examples to </a:t>
            </a:r>
            <a:r>
              <a:rPr lang="en-US" sz="1600" b="1" dirty="0">
                <a:solidFill>
                  <a:srgbClr val="0070C0"/>
                </a:solidFill>
              </a:rPr>
              <a:t>tune the hyper-parameters</a:t>
            </a:r>
            <a:endParaRPr lang="en-US" sz="1600" dirty="0"/>
          </a:p>
          <a:p>
            <a:pPr marL="457200" indent="-457200">
              <a:lnSpc>
                <a:spcPct val="150000"/>
              </a:lnSpc>
              <a:buFont typeface="Arial" panose="020B0604020202020204" pitchFamily="34" charset="0"/>
              <a:buChar char="•"/>
            </a:pPr>
            <a:r>
              <a:rPr lang="en-US" sz="1800" b="1" dirty="0" smtClean="0"/>
              <a:t>Test Set</a:t>
            </a:r>
            <a:r>
              <a:rPr lang="en-US" sz="1800" dirty="0" smtClean="0"/>
              <a:t>: </a:t>
            </a:r>
            <a:r>
              <a:rPr lang="en-US" sz="1600" dirty="0"/>
              <a:t>the data set </a:t>
            </a:r>
            <a:r>
              <a:rPr lang="en-US" sz="1600" b="1" dirty="0">
                <a:solidFill>
                  <a:srgbClr val="0070C0"/>
                </a:solidFill>
              </a:rPr>
              <a:t>not seen </a:t>
            </a:r>
            <a:r>
              <a:rPr lang="en-US" sz="1600" dirty="0"/>
              <a:t>by the model </a:t>
            </a:r>
            <a:r>
              <a:rPr lang="en-US" sz="1600" dirty="0" smtClean="0"/>
              <a:t>training and </a:t>
            </a:r>
            <a:r>
              <a:rPr lang="en-US" sz="1600" dirty="0"/>
              <a:t>used only to assess the performance of a fully-trained </a:t>
            </a:r>
            <a:r>
              <a:rPr lang="en-US" sz="1600" dirty="0" smtClean="0"/>
              <a:t>model</a:t>
            </a:r>
            <a:endParaRPr lang="en-US" sz="1600" dirty="0"/>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endParaRPr lang="en-US" sz="1800" dirty="0" smtClean="0"/>
          </a:p>
          <a:p>
            <a:pPr marL="1257300" lvl="2" indent="-457200">
              <a:buFont typeface="Arial" panose="020B0604020202020204" pitchFamily="34" charset="0"/>
              <a:buChar char="•"/>
            </a:pPr>
            <a:endParaRPr lang="en-US" sz="1400" b="1" dirty="0" smtClean="0"/>
          </a:p>
          <a:p>
            <a:pPr marL="457200" indent="-457200">
              <a:buFont typeface="Arial" panose="020B0604020202020204" pitchFamily="34" charset="0"/>
              <a:buChar char="•"/>
            </a:pPr>
            <a:endParaRPr lang="en-US" sz="1800" dirty="0" smtClean="0"/>
          </a:p>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endParaRPr lang="en-US" sz="1800" dirty="0" smtClean="0"/>
          </a:p>
        </p:txBody>
      </p:sp>
      <p:grpSp>
        <p:nvGrpSpPr>
          <p:cNvPr id="2" name="Group 1"/>
          <p:cNvGrpSpPr/>
          <p:nvPr/>
        </p:nvGrpSpPr>
        <p:grpSpPr>
          <a:xfrm>
            <a:off x="2123728" y="2645429"/>
            <a:ext cx="4727948" cy="1503651"/>
            <a:chOff x="2123728" y="1830015"/>
            <a:chExt cx="4727948" cy="1503651"/>
          </a:xfrm>
        </p:grpSpPr>
        <p:pic>
          <p:nvPicPr>
            <p:cNvPr id="1034" name="Picture 10" descr="「test validation test」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t="61333"/>
            <a:stretch/>
          </p:blipFill>
          <p:spPr bwMode="auto">
            <a:xfrm>
              <a:off x="2123728" y="2348880"/>
              <a:ext cx="4727948" cy="98478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05412" y="1830015"/>
              <a:ext cx="1654620" cy="461665"/>
            </a:xfrm>
            <a:prstGeom prst="rect">
              <a:avLst/>
            </a:prstGeom>
            <a:noFill/>
          </p:spPr>
          <p:txBody>
            <a:bodyPr wrap="none" rtlCol="0">
              <a:spAutoFit/>
            </a:bodyPr>
            <a:lstStyle/>
            <a:p>
              <a:r>
                <a:rPr lang="en-US" b="1" dirty="0"/>
                <a:t>In-Sample</a:t>
              </a:r>
              <a:endParaRPr lang="en-US" dirty="0"/>
            </a:p>
          </p:txBody>
        </p:sp>
      </p:grpSp>
      <p:sp>
        <p:nvSpPr>
          <p:cNvPr id="4" name="TextBox 3"/>
          <p:cNvSpPr txBox="1"/>
          <p:nvPr/>
        </p:nvSpPr>
        <p:spPr>
          <a:xfrm>
            <a:off x="179512" y="2060848"/>
            <a:ext cx="8875250" cy="400110"/>
          </a:xfrm>
          <a:prstGeom prst="rect">
            <a:avLst/>
          </a:prstGeom>
          <a:noFill/>
        </p:spPr>
        <p:txBody>
          <a:bodyPr wrap="none" rtlCol="0">
            <a:spAutoFit/>
          </a:bodyPr>
          <a:lstStyle/>
          <a:p>
            <a:r>
              <a:rPr lang="en-US" sz="2000" b="1" dirty="0" smtClean="0"/>
              <a:t>Step 6.1: Split the labelled Dataset into </a:t>
            </a:r>
            <a:r>
              <a:rPr lang="en-US" sz="2000" b="1" dirty="0"/>
              <a:t>Training, Validation and Testing</a:t>
            </a:r>
            <a:r>
              <a:rPr lang="en-US" sz="2000" b="1" dirty="0" smtClean="0"/>
              <a:t> </a:t>
            </a:r>
            <a:endParaRPr lang="en-US" sz="2000" b="1" dirty="0"/>
          </a:p>
        </p:txBody>
      </p:sp>
    </p:spTree>
    <p:extLst>
      <p:ext uri="{BB962C8B-B14F-4D97-AF65-F5344CB8AC3E}">
        <p14:creationId xmlns:p14="http://schemas.microsoft.com/office/powerpoint/2010/main" val="15071896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6. Machine Learning Dataset</a:t>
            </a:r>
          </a:p>
        </p:txBody>
      </p:sp>
      <p:sp>
        <p:nvSpPr>
          <p:cNvPr id="7" name="Content Placeholder 1"/>
          <p:cNvSpPr txBox="1">
            <a:spLocks/>
          </p:cNvSpPr>
          <p:nvPr/>
        </p:nvSpPr>
        <p:spPr>
          <a:xfrm>
            <a:off x="431540" y="1700808"/>
            <a:ext cx="766885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00050" lvl="1" indent="0">
              <a:buNone/>
            </a:pPr>
            <a:r>
              <a:rPr lang="en-US" sz="2400" b="1" u="sng" dirty="0" smtClean="0"/>
              <a:t>Validation Set</a:t>
            </a:r>
          </a:p>
          <a:p>
            <a:pPr marL="1257300" lvl="2" indent="-457200">
              <a:buFont typeface="Arial" panose="020B0604020202020204" pitchFamily="34" charset="0"/>
              <a:buChar char="•"/>
            </a:pPr>
            <a:endParaRPr lang="en-US" sz="1400" b="1" dirty="0" smtClean="0"/>
          </a:p>
          <a:p>
            <a:pPr marL="457200" indent="-457200">
              <a:buFont typeface="Arial" panose="020B0604020202020204" pitchFamily="34" charset="0"/>
              <a:buChar char="•"/>
            </a:pPr>
            <a:endParaRPr lang="en-US" sz="1800" dirty="0" smtClean="0"/>
          </a:p>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endParaRPr lang="en-US" sz="1800" dirty="0" smtClean="0"/>
          </a:p>
        </p:txBody>
      </p:sp>
      <p:pic>
        <p:nvPicPr>
          <p:cNvPr id="1026" name="Picture 2" descr="https://scikit-learn.org/stable/_images/grid_search_cross_validation.png"/>
          <p:cNvPicPr>
            <a:picLocks noChangeAspect="1" noChangeArrowheads="1"/>
          </p:cNvPicPr>
          <p:nvPr/>
        </p:nvPicPr>
        <p:blipFill rotWithShape="1">
          <a:blip r:embed="rId2">
            <a:extLst>
              <a:ext uri="{28A0092B-C50C-407E-A947-70E740481C1C}">
                <a14:useLocalDpi xmlns:a14="http://schemas.microsoft.com/office/drawing/2010/main" val="0"/>
              </a:ext>
            </a:extLst>
          </a:blip>
          <a:srcRect l="8577" t="28803" r="29138" b="9182"/>
          <a:stretch/>
        </p:blipFill>
        <p:spPr bwMode="auto">
          <a:xfrm>
            <a:off x="4644008" y="2204864"/>
            <a:ext cx="3307631" cy="22811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ld out validation」的圖片搜尋結果"/>
          <p:cNvPicPr>
            <a:picLocks noChangeAspect="1" noChangeArrowheads="1"/>
          </p:cNvPicPr>
          <p:nvPr/>
        </p:nvPicPr>
        <p:blipFill rotWithShape="1">
          <a:blip r:embed="rId3">
            <a:extLst>
              <a:ext uri="{28A0092B-C50C-407E-A947-70E740481C1C}">
                <a14:useLocalDpi xmlns:a14="http://schemas.microsoft.com/office/drawing/2010/main" val="0"/>
              </a:ext>
            </a:extLst>
          </a:blip>
          <a:srcRect t="68559" r="45982" b="5170"/>
          <a:stretch/>
        </p:blipFill>
        <p:spPr bwMode="auto">
          <a:xfrm>
            <a:off x="899592" y="2852936"/>
            <a:ext cx="3024337" cy="4742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899592" y="3645024"/>
            <a:ext cx="3096344" cy="1323439"/>
          </a:xfrm>
          <a:prstGeom prst="rect">
            <a:avLst/>
          </a:prstGeom>
          <a:noFill/>
        </p:spPr>
        <p:txBody>
          <a:bodyPr wrap="square" rtlCol="0">
            <a:spAutoFit/>
          </a:bodyPr>
          <a:lstStyle/>
          <a:p>
            <a:pPr marL="0" lvl="2"/>
            <a:r>
              <a:rPr lang="en-US" sz="1400" b="1" dirty="0"/>
              <a:t>Holdout Validation</a:t>
            </a:r>
            <a:r>
              <a:rPr lang="en-US" sz="1400" dirty="0"/>
              <a:t>: </a:t>
            </a:r>
            <a:r>
              <a:rPr lang="en-US" sz="1400" b="1" dirty="0">
                <a:solidFill>
                  <a:srgbClr val="0070C0"/>
                </a:solidFill>
              </a:rPr>
              <a:t>reserve certain % of the training data as validation set</a:t>
            </a:r>
            <a:r>
              <a:rPr lang="en-US" sz="1400" dirty="0"/>
              <a:t>. Recommend for </a:t>
            </a:r>
            <a:r>
              <a:rPr lang="en-US" sz="1400" b="1" dirty="0">
                <a:solidFill>
                  <a:srgbClr val="0070C0"/>
                </a:solidFill>
              </a:rPr>
              <a:t>large data sets</a:t>
            </a:r>
            <a:r>
              <a:rPr lang="en-US" sz="1400" dirty="0"/>
              <a:t>.</a:t>
            </a:r>
          </a:p>
          <a:p>
            <a:endParaRPr lang="en-US" dirty="0"/>
          </a:p>
        </p:txBody>
      </p:sp>
      <p:sp>
        <p:nvSpPr>
          <p:cNvPr id="4" name="TextBox 3"/>
          <p:cNvSpPr txBox="1"/>
          <p:nvPr/>
        </p:nvSpPr>
        <p:spPr>
          <a:xfrm>
            <a:off x="4644008" y="4653136"/>
            <a:ext cx="3744416" cy="1754326"/>
          </a:xfrm>
          <a:prstGeom prst="rect">
            <a:avLst/>
          </a:prstGeom>
          <a:noFill/>
        </p:spPr>
        <p:txBody>
          <a:bodyPr wrap="square" rtlCol="0">
            <a:spAutoFit/>
          </a:bodyPr>
          <a:lstStyle/>
          <a:p>
            <a:pPr marL="0" lvl="2"/>
            <a:r>
              <a:rPr lang="en-US" sz="1400" b="1" dirty="0"/>
              <a:t>Cross Validation</a:t>
            </a:r>
            <a:r>
              <a:rPr lang="en-US" sz="1400" dirty="0"/>
              <a:t>: </a:t>
            </a:r>
            <a:r>
              <a:rPr lang="en-US" sz="1400" b="1" dirty="0">
                <a:solidFill>
                  <a:srgbClr val="0070C0"/>
                </a:solidFill>
              </a:rPr>
              <a:t>partition the data set to n-fold</a:t>
            </a:r>
            <a:r>
              <a:rPr lang="en-US" sz="1400" dirty="0"/>
              <a:t>. </a:t>
            </a:r>
            <a:r>
              <a:rPr lang="en-US" sz="1400" dirty="0" smtClean="0"/>
              <a:t>Trains </a:t>
            </a:r>
            <a:r>
              <a:rPr lang="en-US" sz="1400" dirty="0"/>
              <a:t>a model using the </a:t>
            </a:r>
            <a:r>
              <a:rPr lang="en-US" sz="1400" b="1" dirty="0">
                <a:solidFill>
                  <a:srgbClr val="0070C0"/>
                </a:solidFill>
              </a:rPr>
              <a:t>out-of-fold observations</a:t>
            </a:r>
            <a:r>
              <a:rPr lang="en-US" sz="1400" dirty="0"/>
              <a:t>. Assesses model performance using </a:t>
            </a:r>
            <a:r>
              <a:rPr lang="en-US" sz="1400" b="1" dirty="0">
                <a:solidFill>
                  <a:srgbClr val="0070C0"/>
                </a:solidFill>
              </a:rPr>
              <a:t>in-fold data </a:t>
            </a:r>
            <a:r>
              <a:rPr lang="en-US" sz="1400" dirty="0"/>
              <a:t>and calculates the average test </a:t>
            </a:r>
            <a:r>
              <a:rPr lang="en-US" sz="1400" dirty="0" smtClean="0"/>
              <a:t>error. </a:t>
            </a:r>
            <a:r>
              <a:rPr lang="en-US" sz="1400" dirty="0"/>
              <a:t>Recommend for</a:t>
            </a:r>
            <a:r>
              <a:rPr lang="en-US" sz="1400" b="1" dirty="0">
                <a:solidFill>
                  <a:srgbClr val="0070C0"/>
                </a:solidFill>
              </a:rPr>
              <a:t> small data sets</a:t>
            </a:r>
            <a:r>
              <a:rPr lang="en-US" sz="1400" dirty="0"/>
              <a:t>.</a:t>
            </a:r>
          </a:p>
          <a:p>
            <a:endParaRPr lang="en-US" dirty="0"/>
          </a:p>
        </p:txBody>
      </p:sp>
    </p:spTree>
    <p:extLst>
      <p:ext uri="{BB962C8B-B14F-4D97-AF65-F5344CB8AC3E}">
        <p14:creationId xmlns:p14="http://schemas.microsoft.com/office/powerpoint/2010/main" val="9270886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nter image description her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5" y="1610870"/>
            <a:ext cx="5788239" cy="462644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AI - First AI Boom </a:t>
            </a:r>
          </a:p>
        </p:txBody>
      </p:sp>
      <p:sp>
        <p:nvSpPr>
          <p:cNvPr id="7" name="Content Placeholder 1"/>
          <p:cNvSpPr txBox="1">
            <a:spLocks/>
          </p:cNvSpPr>
          <p:nvPr/>
        </p:nvSpPr>
        <p:spPr>
          <a:xfrm>
            <a:off x="395536" y="4581128"/>
            <a:ext cx="8640960" cy="18002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p:txBody>
      </p:sp>
      <p:sp>
        <p:nvSpPr>
          <p:cNvPr id="2" name="TextBox 1"/>
          <p:cNvSpPr txBox="1"/>
          <p:nvPr/>
        </p:nvSpPr>
        <p:spPr>
          <a:xfrm>
            <a:off x="2699792" y="5661248"/>
            <a:ext cx="3199885" cy="461665"/>
          </a:xfrm>
          <a:prstGeom prst="rect">
            <a:avLst/>
          </a:prstGeom>
          <a:noFill/>
        </p:spPr>
        <p:txBody>
          <a:bodyPr wrap="square" rtlCol="0">
            <a:spAutoFit/>
          </a:bodyPr>
          <a:lstStyle/>
          <a:p>
            <a:r>
              <a:rPr lang="en-US" dirty="0" smtClean="0"/>
              <a:t>Game Search Tree</a:t>
            </a:r>
            <a:endParaRPr lang="en-US" dirty="0"/>
          </a:p>
        </p:txBody>
      </p:sp>
      <p:sp>
        <p:nvSpPr>
          <p:cNvPr id="8" name="TextBox 7"/>
          <p:cNvSpPr txBox="1"/>
          <p:nvPr/>
        </p:nvSpPr>
        <p:spPr>
          <a:xfrm>
            <a:off x="5364088" y="3140968"/>
            <a:ext cx="3168352" cy="1815882"/>
          </a:xfrm>
          <a:prstGeom prst="rect">
            <a:avLst/>
          </a:prstGeom>
          <a:noFill/>
        </p:spPr>
        <p:txBody>
          <a:bodyPr wrap="square" rtlCol="0">
            <a:spAutoFit/>
          </a:bodyPr>
          <a:lstStyle/>
          <a:p>
            <a:r>
              <a:rPr lang="en-US" sz="1400" b="1" dirty="0" smtClean="0">
                <a:solidFill>
                  <a:srgbClr val="0070C0"/>
                </a:solidFill>
              </a:rPr>
              <a:t>No need</a:t>
            </a:r>
            <a:r>
              <a:rPr lang="en-US" sz="1400" dirty="0" smtClean="0"/>
              <a:t>. Computer just evaluate the </a:t>
            </a:r>
            <a:r>
              <a:rPr lang="en-US" sz="1400" b="1" dirty="0">
                <a:solidFill>
                  <a:srgbClr val="0070C0"/>
                </a:solidFill>
              </a:rPr>
              <a:t>game tree</a:t>
            </a:r>
            <a:r>
              <a:rPr lang="en-US" sz="1400" dirty="0" smtClean="0"/>
              <a:t>. Advanced Level means evaluating more level at each steps. Moreover, </a:t>
            </a:r>
            <a:r>
              <a:rPr lang="en-US" sz="1400" b="1" dirty="0">
                <a:solidFill>
                  <a:srgbClr val="0070C0"/>
                </a:solidFill>
              </a:rPr>
              <a:t>towards the end game, computer becomes faster </a:t>
            </a:r>
            <a:r>
              <a:rPr lang="en-US" sz="1400" dirty="0" smtClean="0"/>
              <a:t>(as fewer steps to evaluate) while </a:t>
            </a:r>
            <a:r>
              <a:rPr lang="en-US" sz="1400" b="1" dirty="0">
                <a:solidFill>
                  <a:srgbClr val="0070C0"/>
                </a:solidFill>
              </a:rPr>
              <a:t>human players tends to spend more time</a:t>
            </a:r>
            <a:r>
              <a:rPr lang="en-US" sz="1400" dirty="0" smtClean="0"/>
              <a:t> to think of each of steps carefully. </a:t>
            </a:r>
            <a:endParaRPr lang="en-US" sz="1400" dirty="0"/>
          </a:p>
        </p:txBody>
      </p:sp>
    </p:spTree>
    <p:extLst>
      <p:ext uri="{BB962C8B-B14F-4D97-AF65-F5344CB8AC3E}">
        <p14:creationId xmlns:p14="http://schemas.microsoft.com/office/powerpoint/2010/main" val="1990015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40</a:t>
            </a:fld>
            <a:endParaRPr lang="en-US" sz="1400" dirty="0">
              <a:latin typeface="Arial" charset="0"/>
            </a:endParaRPr>
          </a:p>
        </p:txBody>
      </p:sp>
      <p:sp>
        <p:nvSpPr>
          <p:cNvPr id="3" name="Title 2"/>
          <p:cNvSpPr>
            <a:spLocks noGrp="1"/>
          </p:cNvSpPr>
          <p:nvPr>
            <p:ph type="title" idx="4294967295"/>
          </p:nvPr>
        </p:nvSpPr>
        <p:spPr>
          <a:xfrm>
            <a:off x="0" y="620713"/>
            <a:ext cx="8964488" cy="1000125"/>
          </a:xfrm>
        </p:spPr>
        <p:txBody>
          <a:bodyPr/>
          <a:lstStyle/>
          <a:p>
            <a:pPr marL="457200" indent="-457200"/>
            <a:r>
              <a:rPr lang="en-US" dirty="0"/>
              <a:t>6. </a:t>
            </a:r>
            <a:r>
              <a:rPr lang="en-US" dirty="0" smtClean="0"/>
              <a:t>Machine Learning Algorithm – Decision Tree</a:t>
            </a:r>
            <a:endParaRPr lang="en-US" dirty="0"/>
          </a:p>
        </p:txBody>
      </p:sp>
      <p:sp>
        <p:nvSpPr>
          <p:cNvPr id="2" name="AutoShape 2" descr="decision tree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decision tree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decision tree的圖片搜尋結果"/>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decision tree的圖片搜尋結果"/>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extBox 10"/>
          <p:cNvSpPr txBox="1"/>
          <p:nvPr/>
        </p:nvSpPr>
        <p:spPr>
          <a:xfrm>
            <a:off x="179512" y="1785010"/>
            <a:ext cx="8655222" cy="707886"/>
          </a:xfrm>
          <a:prstGeom prst="rect">
            <a:avLst/>
          </a:prstGeom>
          <a:noFill/>
        </p:spPr>
        <p:txBody>
          <a:bodyPr wrap="square" rtlCol="0">
            <a:spAutoFit/>
          </a:bodyPr>
          <a:lstStyle/>
          <a:p>
            <a:r>
              <a:rPr lang="en-US" sz="2000" b="1" dirty="0" smtClean="0"/>
              <a:t>Step 6.2: Choose a Machine Learning Algorithm that suitable for your dataset and objective</a:t>
            </a:r>
            <a:endParaRPr lang="en-US" sz="2000" b="1" dirty="0"/>
          </a:p>
        </p:txBody>
      </p:sp>
      <p:pic>
        <p:nvPicPr>
          <p:cNvPr id="3074" name="Picture 2" descr="https://cdn-images-1.medium.com/max/800/1*S10T4ah3_JqdQ-eY6Hau0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2780928"/>
            <a:ext cx="5110200" cy="281699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kisspng-morpheus-the-matrix-neo-red-pill-and-blue-pill-you-good-pills-will-play-5adf94a99c4d73.4062390915246020256402  - County 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75" y="3068960"/>
            <a:ext cx="2295525" cy="1990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224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41</a:t>
            </a:fld>
            <a:endParaRPr lang="en-US" sz="1400" dirty="0">
              <a:latin typeface="Arial"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164" y="1556792"/>
            <a:ext cx="6270044" cy="3705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710536" y="4726885"/>
            <a:ext cx="2016224" cy="646331"/>
          </a:xfrm>
          <a:prstGeom prst="rect">
            <a:avLst/>
          </a:prstGeom>
          <a:noFill/>
        </p:spPr>
        <p:txBody>
          <a:bodyPr wrap="square" rtlCol="0">
            <a:spAutoFit/>
          </a:bodyPr>
          <a:lstStyle/>
          <a:p>
            <a:r>
              <a:rPr lang="en-US" sz="1800" dirty="0">
                <a:hlinkClick r:id="rId3"/>
              </a:rPr>
              <a:t>Code Example</a:t>
            </a:r>
            <a:endParaRPr lang="en-US" sz="1800" dirty="0"/>
          </a:p>
          <a:p>
            <a:endParaRPr lang="en-US" sz="1800" dirty="0"/>
          </a:p>
        </p:txBody>
      </p:sp>
      <p:sp>
        <p:nvSpPr>
          <p:cNvPr id="8" name="Sun 7"/>
          <p:cNvSpPr/>
          <p:nvPr/>
        </p:nvSpPr>
        <p:spPr bwMode="auto">
          <a:xfrm>
            <a:off x="7185992" y="3882752"/>
            <a:ext cx="698376" cy="698376"/>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 name="TextBox 1"/>
          <p:cNvSpPr txBox="1"/>
          <p:nvPr/>
        </p:nvSpPr>
        <p:spPr>
          <a:xfrm>
            <a:off x="456692" y="5373215"/>
            <a:ext cx="6253844" cy="584775"/>
          </a:xfrm>
          <a:prstGeom prst="rect">
            <a:avLst/>
          </a:prstGeom>
          <a:noFill/>
        </p:spPr>
        <p:txBody>
          <a:bodyPr wrap="square" rtlCol="0">
            <a:spAutoFit/>
          </a:bodyPr>
          <a:lstStyle/>
          <a:p>
            <a:r>
              <a:rPr lang="en-US" sz="1600" b="1" dirty="0" smtClean="0"/>
              <a:t>Down</a:t>
            </a:r>
            <a:r>
              <a:rPr lang="en-US" sz="1600" dirty="0" smtClean="0"/>
              <a:t>: MF&lt;=0.178 and L3&lt;=0.478 and MF&lt;=-0.106</a:t>
            </a:r>
          </a:p>
          <a:p>
            <a:r>
              <a:rPr lang="en-US" sz="1600" b="1" dirty="0" smtClean="0"/>
              <a:t>Up</a:t>
            </a:r>
            <a:r>
              <a:rPr lang="en-US" sz="1600" dirty="0" smtClean="0"/>
              <a:t>: MF &gt; 0.178 and L2 &gt; -0.538 and MF &gt; 0.433</a:t>
            </a:r>
          </a:p>
        </p:txBody>
      </p:sp>
      <p:sp>
        <p:nvSpPr>
          <p:cNvPr id="4" name="TextBox 3"/>
          <p:cNvSpPr txBox="1"/>
          <p:nvPr/>
        </p:nvSpPr>
        <p:spPr>
          <a:xfrm>
            <a:off x="5148064" y="1628800"/>
            <a:ext cx="3384376" cy="2062103"/>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Left branch </a:t>
            </a:r>
            <a:r>
              <a:rPr lang="en-US" sz="1600" dirty="0"/>
              <a:t>=</a:t>
            </a:r>
            <a:r>
              <a:rPr lang="en-US" sz="1600" dirty="0" smtClean="0"/>
              <a:t> True</a:t>
            </a:r>
          </a:p>
          <a:p>
            <a:pPr marL="285750" indent="-285750">
              <a:buFont typeface="Arial" panose="020B0604020202020204" pitchFamily="34" charset="0"/>
              <a:buChar char="•"/>
            </a:pPr>
            <a:r>
              <a:rPr lang="en-US" sz="1600" dirty="0" smtClean="0"/>
              <a:t>Right branch </a:t>
            </a:r>
            <a:r>
              <a:rPr lang="en-US" sz="1600" dirty="0"/>
              <a:t>=</a:t>
            </a:r>
            <a:r>
              <a:rPr lang="en-US" sz="1600" dirty="0" smtClean="0"/>
              <a:t> False</a:t>
            </a:r>
          </a:p>
          <a:p>
            <a:pPr marL="285750" indent="-285750">
              <a:buFont typeface="Arial" panose="020B0604020202020204" pitchFamily="34" charset="0"/>
              <a:buChar char="•"/>
            </a:pPr>
            <a:r>
              <a:rPr lang="en-US" sz="1600" b="1" dirty="0" err="1" smtClean="0">
                <a:solidFill>
                  <a:srgbClr val="0070C0"/>
                </a:solidFill>
              </a:rPr>
              <a:t>gini</a:t>
            </a:r>
            <a:r>
              <a:rPr lang="en-US" sz="1600" b="1" dirty="0" smtClean="0">
                <a:solidFill>
                  <a:srgbClr val="0070C0"/>
                </a:solidFill>
              </a:rPr>
              <a:t> </a:t>
            </a:r>
            <a:r>
              <a:rPr lang="en-US" sz="1600" b="1" dirty="0">
                <a:solidFill>
                  <a:srgbClr val="0070C0"/>
                </a:solidFill>
              </a:rPr>
              <a:t>quantifies </a:t>
            </a:r>
            <a:r>
              <a:rPr lang="en-US" sz="1600" dirty="0"/>
              <a:t>the </a:t>
            </a:r>
            <a:r>
              <a:rPr lang="en-US" sz="1600" dirty="0" smtClean="0"/>
              <a:t>purity. </a:t>
            </a:r>
            <a:r>
              <a:rPr lang="en-US" sz="1600" b="1" dirty="0" smtClean="0">
                <a:solidFill>
                  <a:srgbClr val="0070C0"/>
                </a:solidFill>
              </a:rPr>
              <a:t>The lower is better</a:t>
            </a:r>
            <a:r>
              <a:rPr lang="en-US" sz="1600" dirty="0" smtClean="0"/>
              <a:t> (as indicated by a </a:t>
            </a:r>
            <a:r>
              <a:rPr lang="en-US" sz="1600" b="1" dirty="0" smtClean="0">
                <a:solidFill>
                  <a:srgbClr val="0070C0"/>
                </a:solidFill>
              </a:rPr>
              <a:t>darker</a:t>
            </a:r>
            <a:r>
              <a:rPr lang="en-US" sz="1600" dirty="0" smtClean="0"/>
              <a:t> color)</a:t>
            </a:r>
          </a:p>
          <a:p>
            <a:pPr marL="285750" indent="-285750">
              <a:buFont typeface="Arial" panose="020B0604020202020204" pitchFamily="34" charset="0"/>
              <a:buChar char="•"/>
            </a:pPr>
            <a:r>
              <a:rPr lang="en-US" sz="1600" dirty="0" smtClean="0"/>
              <a:t>Down class is </a:t>
            </a:r>
            <a:r>
              <a:rPr lang="en-US" sz="1600" b="1" dirty="0" smtClean="0">
                <a:solidFill>
                  <a:srgbClr val="FF9933"/>
                </a:solidFill>
              </a:rPr>
              <a:t>orange</a:t>
            </a:r>
          </a:p>
          <a:p>
            <a:pPr marL="285750" indent="-285750">
              <a:buFont typeface="Arial" panose="020B0604020202020204" pitchFamily="34" charset="0"/>
              <a:buChar char="•"/>
            </a:pPr>
            <a:r>
              <a:rPr lang="en-US" sz="1600" dirty="0" smtClean="0"/>
              <a:t>Up class is </a:t>
            </a:r>
            <a:r>
              <a:rPr lang="en-US" sz="1600" b="1" dirty="0">
                <a:solidFill>
                  <a:srgbClr val="0070C0"/>
                </a:solidFill>
              </a:rPr>
              <a:t>blue</a:t>
            </a:r>
          </a:p>
          <a:p>
            <a:endParaRPr lang="en-US" sz="1600" dirty="0"/>
          </a:p>
        </p:txBody>
      </p:sp>
      <p:sp>
        <p:nvSpPr>
          <p:cNvPr id="9" name="TextBox 8"/>
          <p:cNvSpPr txBox="1"/>
          <p:nvPr/>
        </p:nvSpPr>
        <p:spPr>
          <a:xfrm>
            <a:off x="478396" y="5373216"/>
            <a:ext cx="6253844" cy="830997"/>
          </a:xfrm>
          <a:prstGeom prst="rect">
            <a:avLst/>
          </a:prstGeom>
          <a:solidFill>
            <a:schemeClr val="bg1"/>
          </a:solidFill>
        </p:spPr>
        <p:txBody>
          <a:bodyPr wrap="square" rtlCol="0">
            <a:spAutoFit/>
          </a:bodyPr>
          <a:lstStyle/>
          <a:p>
            <a:r>
              <a:rPr lang="en-US" sz="1600" b="1" dirty="0" smtClean="0"/>
              <a:t>Down</a:t>
            </a:r>
            <a:r>
              <a:rPr lang="en-US" sz="1600" dirty="0" smtClean="0"/>
              <a:t>: L3&lt;=0.478 and MF&lt;=-0.106</a:t>
            </a:r>
          </a:p>
          <a:p>
            <a:r>
              <a:rPr lang="en-US" sz="1600" b="1" dirty="0" smtClean="0"/>
              <a:t>Up</a:t>
            </a:r>
            <a:r>
              <a:rPr lang="en-US" sz="1600" dirty="0" smtClean="0"/>
              <a:t>: L2 &gt; -0.538 and MF &gt; 0.433</a:t>
            </a:r>
          </a:p>
          <a:p>
            <a:r>
              <a:rPr lang="en-US" sz="1600" b="1" dirty="0" smtClean="0"/>
              <a:t>Stay</a:t>
            </a:r>
            <a:r>
              <a:rPr lang="en-US" sz="1600" dirty="0" smtClean="0"/>
              <a:t>: Other than the above</a:t>
            </a:r>
            <a:endParaRPr lang="en-US" sz="1600" dirty="0"/>
          </a:p>
        </p:txBody>
      </p:sp>
      <p:sp>
        <p:nvSpPr>
          <p:cNvPr id="10" name="Title 2"/>
          <p:cNvSpPr txBox="1">
            <a:spLocks/>
          </p:cNvSpPr>
          <p:nvPr/>
        </p:nvSpPr>
        <p:spPr bwMode="auto">
          <a:xfrm>
            <a:off x="0" y="620713"/>
            <a:ext cx="8964488"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pPr marL="457200" indent="-457200"/>
            <a:r>
              <a:rPr lang="en-US" kern="0" dirty="0" smtClean="0"/>
              <a:t>6. Machine Learning Algorithm – Decision Tree</a:t>
            </a:r>
            <a:endParaRPr lang="en-US" kern="0" dirty="0"/>
          </a:p>
        </p:txBody>
      </p:sp>
      <p:grpSp>
        <p:nvGrpSpPr>
          <p:cNvPr id="7" name="Group 6"/>
          <p:cNvGrpSpPr/>
          <p:nvPr/>
        </p:nvGrpSpPr>
        <p:grpSpPr>
          <a:xfrm>
            <a:off x="-4539" y="1484784"/>
            <a:ext cx="3972008" cy="3888431"/>
            <a:chOff x="-4539" y="1484784"/>
            <a:chExt cx="3972008" cy="3888431"/>
          </a:xfrm>
        </p:grpSpPr>
        <p:sp>
          <p:nvSpPr>
            <p:cNvPr id="3" name="Oval 2"/>
            <p:cNvSpPr/>
            <p:nvPr/>
          </p:nvSpPr>
          <p:spPr bwMode="auto">
            <a:xfrm>
              <a:off x="2650903" y="1484784"/>
              <a:ext cx="1316566" cy="936104"/>
            </a:xfrm>
            <a:prstGeom prst="ellipse">
              <a:avLst/>
            </a:prstGeom>
            <a:noFill/>
            <a:ln w="25400"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3" name="Oval 12"/>
            <p:cNvSpPr/>
            <p:nvPr/>
          </p:nvSpPr>
          <p:spPr bwMode="auto">
            <a:xfrm>
              <a:off x="2051720" y="2476792"/>
              <a:ext cx="1316566" cy="936104"/>
            </a:xfrm>
            <a:prstGeom prst="ellipse">
              <a:avLst/>
            </a:prstGeom>
            <a:noFill/>
            <a:ln w="25400"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4" name="Oval 13"/>
            <p:cNvSpPr/>
            <p:nvPr/>
          </p:nvSpPr>
          <p:spPr bwMode="auto">
            <a:xfrm>
              <a:off x="971600" y="3501008"/>
              <a:ext cx="1316566" cy="936104"/>
            </a:xfrm>
            <a:prstGeom prst="ellipse">
              <a:avLst/>
            </a:prstGeom>
            <a:noFill/>
            <a:ln w="25400"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5" name="Oval 14"/>
            <p:cNvSpPr/>
            <p:nvPr/>
          </p:nvSpPr>
          <p:spPr bwMode="auto">
            <a:xfrm>
              <a:off x="-4539" y="4437111"/>
              <a:ext cx="1316566" cy="936104"/>
            </a:xfrm>
            <a:prstGeom prst="ellipse">
              <a:avLst/>
            </a:prstGeom>
            <a:noFill/>
            <a:ln w="25400"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grpSp>
        <p:nvGrpSpPr>
          <p:cNvPr id="23" name="Group 22"/>
          <p:cNvGrpSpPr/>
          <p:nvPr/>
        </p:nvGrpSpPr>
        <p:grpSpPr>
          <a:xfrm>
            <a:off x="3203848" y="2492896"/>
            <a:ext cx="3332790" cy="2880319"/>
            <a:chOff x="3203848" y="2492896"/>
            <a:chExt cx="3332790" cy="2880319"/>
          </a:xfrm>
        </p:grpSpPr>
        <p:sp>
          <p:nvSpPr>
            <p:cNvPr id="16" name="Oval 15"/>
            <p:cNvSpPr/>
            <p:nvPr/>
          </p:nvSpPr>
          <p:spPr bwMode="auto">
            <a:xfrm>
              <a:off x="3203848" y="2492896"/>
              <a:ext cx="1316566" cy="936104"/>
            </a:xfrm>
            <a:prstGeom prst="ellipse">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7" name="Oval 16"/>
            <p:cNvSpPr/>
            <p:nvPr/>
          </p:nvSpPr>
          <p:spPr bwMode="auto">
            <a:xfrm>
              <a:off x="4211960" y="3501008"/>
              <a:ext cx="1316566" cy="936104"/>
            </a:xfrm>
            <a:prstGeom prst="ellipse">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2" name="Oval 21"/>
            <p:cNvSpPr/>
            <p:nvPr/>
          </p:nvSpPr>
          <p:spPr bwMode="auto">
            <a:xfrm>
              <a:off x="5220072" y="4437111"/>
              <a:ext cx="1316566" cy="936104"/>
            </a:xfrm>
            <a:prstGeom prst="ellipse">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spTree>
    <p:extLst>
      <p:ext uri="{BB962C8B-B14F-4D97-AF65-F5344CB8AC3E}">
        <p14:creationId xmlns:p14="http://schemas.microsoft.com/office/powerpoint/2010/main" val="314794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up)">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7. Performance - Evaluation</a:t>
            </a:r>
            <a:endParaRPr lang="en-US" dirty="0"/>
          </a:p>
        </p:txBody>
      </p:sp>
      <p:sp>
        <p:nvSpPr>
          <p:cNvPr id="7" name="Content Placeholder 1"/>
          <p:cNvSpPr txBox="1">
            <a:spLocks/>
          </p:cNvSpPr>
          <p:nvPr/>
        </p:nvSpPr>
        <p:spPr>
          <a:xfrm>
            <a:off x="2771800" y="4365104"/>
            <a:ext cx="3960440"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smtClean="0"/>
              <a:t>Training vs Testing Accuracy</a:t>
            </a:r>
          </a:p>
          <a:p>
            <a:r>
              <a:rPr lang="en-US" sz="1600" b="1" u="sng" dirty="0" smtClean="0">
                <a:solidFill>
                  <a:srgbClr val="0070C0"/>
                </a:solidFill>
              </a:rPr>
              <a:t>92% vs 68% </a:t>
            </a:r>
          </a:p>
          <a:p>
            <a:endParaRPr lang="en-US" sz="1600" b="1" i="1" dirty="0" smtClean="0">
              <a:solidFill>
                <a:srgbClr val="FF0000"/>
              </a:solidFill>
            </a:endParaRPr>
          </a:p>
          <a:p>
            <a:endParaRPr lang="en-US" sz="1600" i="1" dirty="0">
              <a:solidFill>
                <a:srgbClr val="00B050"/>
              </a:solidFill>
            </a:endParaRPr>
          </a:p>
        </p:txBody>
      </p:sp>
      <p:pic>
        <p:nvPicPr>
          <p:cNvPr id="2050" name="Picture 2" title="Trai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916832"/>
            <a:ext cx="2857500"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6" y="1912987"/>
            <a:ext cx="2886075" cy="2524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1547664" y="1619508"/>
            <a:ext cx="1656184" cy="369332"/>
          </a:xfrm>
          <a:prstGeom prst="rect">
            <a:avLst/>
          </a:prstGeom>
          <a:noFill/>
        </p:spPr>
        <p:txBody>
          <a:bodyPr wrap="square" rtlCol="0">
            <a:spAutoFit/>
          </a:bodyPr>
          <a:lstStyle/>
          <a:p>
            <a:r>
              <a:rPr lang="en-US" sz="1800" b="1" u="sng" dirty="0" smtClean="0"/>
              <a:t>Training</a:t>
            </a:r>
            <a:endParaRPr lang="en-US" sz="1800" b="1" u="sng" dirty="0"/>
          </a:p>
        </p:txBody>
      </p:sp>
      <p:sp>
        <p:nvSpPr>
          <p:cNvPr id="11" name="TextBox 10"/>
          <p:cNvSpPr txBox="1"/>
          <p:nvPr/>
        </p:nvSpPr>
        <p:spPr>
          <a:xfrm>
            <a:off x="5148064" y="1628800"/>
            <a:ext cx="1656184" cy="369332"/>
          </a:xfrm>
          <a:prstGeom prst="rect">
            <a:avLst/>
          </a:prstGeom>
          <a:noFill/>
        </p:spPr>
        <p:txBody>
          <a:bodyPr wrap="square" rtlCol="0">
            <a:spAutoFit/>
          </a:bodyPr>
          <a:lstStyle/>
          <a:p>
            <a:r>
              <a:rPr lang="en-US" sz="1800" b="1" u="sng" dirty="0" smtClean="0"/>
              <a:t>Testing</a:t>
            </a:r>
            <a:endParaRPr lang="en-US" sz="1800" b="1" u="sng" dirty="0"/>
          </a:p>
        </p:txBody>
      </p:sp>
      <p:sp>
        <p:nvSpPr>
          <p:cNvPr id="6" name="TextBox 5"/>
          <p:cNvSpPr txBox="1"/>
          <p:nvPr/>
        </p:nvSpPr>
        <p:spPr>
          <a:xfrm>
            <a:off x="1187624" y="5385990"/>
            <a:ext cx="6408712" cy="923330"/>
          </a:xfrm>
          <a:prstGeom prst="rect">
            <a:avLst/>
          </a:prstGeom>
          <a:noFill/>
        </p:spPr>
        <p:txBody>
          <a:bodyPr wrap="square" rtlCol="0">
            <a:spAutoFit/>
          </a:bodyPr>
          <a:lstStyle/>
          <a:p>
            <a:pPr marL="285750" indent="-285750">
              <a:buFont typeface="Arial" panose="020B0604020202020204" pitchFamily="34" charset="0"/>
              <a:buChar char="•"/>
            </a:pPr>
            <a:r>
              <a:rPr lang="en-US" sz="1800" dirty="0" smtClean="0"/>
              <a:t>Testing accuracy is </a:t>
            </a:r>
            <a:r>
              <a:rPr lang="en-US" sz="1800" b="1" u="sng" dirty="0" smtClean="0">
                <a:solidFill>
                  <a:srgbClr val="0070C0"/>
                </a:solidFill>
              </a:rPr>
              <a:t>a lot lower </a:t>
            </a:r>
            <a:r>
              <a:rPr lang="en-US" sz="1800" dirty="0" smtClean="0"/>
              <a:t>and what’s </a:t>
            </a:r>
            <a:r>
              <a:rPr lang="en-US" sz="1800" dirty="0"/>
              <a:t>that imply?</a:t>
            </a:r>
          </a:p>
          <a:p>
            <a:pPr marL="285750" indent="-285750">
              <a:buFont typeface="Arial" panose="020B0604020202020204" pitchFamily="34" charset="0"/>
              <a:buChar char="•"/>
            </a:pPr>
            <a:r>
              <a:rPr lang="en-US" sz="1800" dirty="0" smtClean="0"/>
              <a:t>Is 68% </a:t>
            </a:r>
            <a:r>
              <a:rPr lang="en-US" sz="1800" b="1" u="sng" dirty="0" smtClean="0">
                <a:solidFill>
                  <a:srgbClr val="0070C0"/>
                </a:solidFill>
              </a:rPr>
              <a:t>good enough</a:t>
            </a:r>
            <a:r>
              <a:rPr lang="en-US" sz="1800" dirty="0" smtClean="0">
                <a:solidFill>
                  <a:srgbClr val="0070C0"/>
                </a:solidFill>
              </a:rPr>
              <a:t> </a:t>
            </a:r>
            <a:r>
              <a:rPr lang="en-US" sz="1800" dirty="0" smtClean="0"/>
              <a:t>for trading?</a:t>
            </a:r>
            <a:endParaRPr lang="en-US" sz="1800" dirty="0"/>
          </a:p>
          <a:p>
            <a:endParaRPr lang="en-US" sz="1800" dirty="0"/>
          </a:p>
        </p:txBody>
      </p:sp>
    </p:spTree>
    <p:extLst>
      <p:ext uri="{BB962C8B-B14F-4D97-AF65-F5344CB8AC3E}">
        <p14:creationId xmlns:p14="http://schemas.microsoft.com/office/powerpoint/2010/main" val="647268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7. Performance - Evaluation</a:t>
            </a:r>
            <a:endParaRPr lang="en-US" dirty="0"/>
          </a:p>
        </p:txBody>
      </p:sp>
      <p:sp>
        <p:nvSpPr>
          <p:cNvPr id="2" name="TextBox 1"/>
          <p:cNvSpPr txBox="1"/>
          <p:nvPr/>
        </p:nvSpPr>
        <p:spPr>
          <a:xfrm>
            <a:off x="899592" y="1772816"/>
            <a:ext cx="7022948" cy="461665"/>
          </a:xfrm>
          <a:prstGeom prst="rect">
            <a:avLst/>
          </a:prstGeom>
          <a:noFill/>
        </p:spPr>
        <p:txBody>
          <a:bodyPr wrap="none" rtlCol="0">
            <a:spAutoFit/>
          </a:bodyPr>
          <a:lstStyle/>
          <a:p>
            <a:r>
              <a:rPr lang="en-US" dirty="0" smtClean="0"/>
              <a:t>Training Accuracy = </a:t>
            </a:r>
            <a:r>
              <a:rPr lang="en-US" b="1" dirty="0" smtClean="0">
                <a:solidFill>
                  <a:srgbClr val="0070C0"/>
                </a:solidFill>
              </a:rPr>
              <a:t>Low</a:t>
            </a:r>
            <a:r>
              <a:rPr lang="en-US" dirty="0" smtClean="0"/>
              <a:t>, Testing Accuracy = </a:t>
            </a:r>
            <a:r>
              <a:rPr lang="en-US" b="1" dirty="0" smtClean="0">
                <a:solidFill>
                  <a:srgbClr val="0070C0"/>
                </a:solidFill>
              </a:rPr>
              <a:t>Low</a:t>
            </a:r>
            <a:endParaRPr lang="en-US" b="1" dirty="0">
              <a:solidFill>
                <a:srgbClr val="0070C0"/>
              </a:solidFill>
            </a:endParaRPr>
          </a:p>
        </p:txBody>
      </p:sp>
      <p:sp>
        <p:nvSpPr>
          <p:cNvPr id="4" name="AutoShape 6" descr="Congratulation Hand Lettering. Vector Illustration with Lettering- Congratulations-on White Background. Stock Vector - Illustration of  graphic, design: 173256428"/>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492896"/>
            <a:ext cx="3875932" cy="35198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4139952" y="3068960"/>
            <a:ext cx="4680520" cy="2492990"/>
          </a:xfrm>
          <a:prstGeom prst="rect">
            <a:avLst/>
          </a:prstGeom>
          <a:noFill/>
        </p:spPr>
        <p:txBody>
          <a:bodyPr wrap="square" rtlCol="0">
            <a:spAutoFit/>
          </a:bodyPr>
          <a:lstStyle/>
          <a:p>
            <a:r>
              <a:rPr lang="en-US" sz="1800" b="1" dirty="0" smtClean="0">
                <a:solidFill>
                  <a:srgbClr val="0070C0"/>
                </a:solidFill>
              </a:rPr>
              <a:t>Increase model capacity</a:t>
            </a:r>
            <a:r>
              <a:rPr lang="en-US" sz="1800" dirty="0" smtClean="0"/>
              <a:t>. For example increase the </a:t>
            </a:r>
            <a:r>
              <a:rPr lang="en-US" sz="1800" b="1" dirty="0" smtClean="0">
                <a:solidFill>
                  <a:srgbClr val="0070C0"/>
                </a:solidFill>
              </a:rPr>
              <a:t>tree depth </a:t>
            </a:r>
            <a:r>
              <a:rPr lang="en-US" sz="1800" dirty="0" smtClean="0"/>
              <a:t>in our decision tree example</a:t>
            </a:r>
          </a:p>
          <a:p>
            <a:endParaRPr lang="en-US" sz="1800" dirty="0"/>
          </a:p>
          <a:p>
            <a:r>
              <a:rPr lang="en-US" sz="1200" dirty="0" err="1">
                <a:latin typeface="Courier New" panose="02070309020205020404" pitchFamily="49" charset="0"/>
                <a:cs typeface="Courier New" panose="02070309020205020404" pitchFamily="49" charset="0"/>
              </a:rPr>
              <a:t>dtree</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tree.DecisionTreeClassifier</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max_depth</a:t>
            </a:r>
            <a:r>
              <a:rPr lang="en-US" sz="1200" dirty="0">
                <a:latin typeface="Courier New" panose="02070309020205020404" pitchFamily="49" charset="0"/>
                <a:cs typeface="Courier New" panose="02070309020205020404" pitchFamily="49" charset="0"/>
              </a:rPr>
              <a:t>=</a:t>
            </a:r>
            <a:r>
              <a:rPr lang="en-US" sz="1200" b="1" dirty="0">
                <a:solidFill>
                  <a:srgbClr val="0070C0"/>
                </a:solidFill>
                <a:latin typeface="Courier New" panose="02070309020205020404" pitchFamily="49" charset="0"/>
                <a:cs typeface="Courier New" panose="02070309020205020404" pitchFamily="49" charset="0"/>
              </a:rPr>
              <a:t>5</a:t>
            </a:r>
            <a:r>
              <a:rPr lang="en-US" sz="1200" dirty="0">
                <a:latin typeface="Courier New" panose="02070309020205020404" pitchFamily="49" charset="0"/>
                <a:cs typeface="Courier New" panose="02070309020205020404" pitchFamily="49" charset="0"/>
              </a:rPr>
              <a:t>)</a:t>
            </a:r>
          </a:p>
          <a:p>
            <a:endParaRPr lang="en-US" sz="1800" dirty="0" smtClean="0"/>
          </a:p>
          <a:p>
            <a:r>
              <a:rPr lang="en-US" sz="1800" dirty="0" smtClean="0"/>
              <a:t>This usually increase the training accuracy. If the testing accuracy is not increased accordingly, it’s called </a:t>
            </a:r>
            <a:r>
              <a:rPr lang="en-US" sz="1800" b="1" dirty="0" err="1" smtClean="0">
                <a:solidFill>
                  <a:srgbClr val="0070C0"/>
                </a:solidFill>
              </a:rPr>
              <a:t>overfit</a:t>
            </a:r>
            <a:endParaRPr lang="en-US" sz="1800" b="1" dirty="0">
              <a:solidFill>
                <a:srgbClr val="0070C0"/>
              </a:solidFill>
            </a:endParaRPr>
          </a:p>
        </p:txBody>
      </p:sp>
      <p:sp>
        <p:nvSpPr>
          <p:cNvPr id="7" name="TextBox 6"/>
          <p:cNvSpPr txBox="1"/>
          <p:nvPr/>
        </p:nvSpPr>
        <p:spPr>
          <a:xfrm>
            <a:off x="4139952" y="2524834"/>
            <a:ext cx="4671472" cy="400110"/>
          </a:xfrm>
          <a:prstGeom prst="rect">
            <a:avLst/>
          </a:prstGeom>
          <a:noFill/>
        </p:spPr>
        <p:txBody>
          <a:bodyPr wrap="none" rtlCol="0">
            <a:spAutoFit/>
          </a:bodyPr>
          <a:lstStyle/>
          <a:p>
            <a:r>
              <a:rPr lang="en-US" sz="2000" dirty="0" smtClean="0"/>
              <a:t>How to increase the training accuracy ?</a:t>
            </a:r>
            <a:endParaRPr lang="en-US" sz="2000" dirty="0"/>
          </a:p>
        </p:txBody>
      </p:sp>
    </p:spTree>
    <p:extLst>
      <p:ext uri="{BB962C8B-B14F-4D97-AF65-F5344CB8AC3E}">
        <p14:creationId xmlns:p14="http://schemas.microsoft.com/office/powerpoint/2010/main" val="146263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7. Performance - Evaluation</a:t>
            </a:r>
            <a:endParaRPr lang="en-US" dirty="0"/>
          </a:p>
        </p:txBody>
      </p:sp>
      <p:sp>
        <p:nvSpPr>
          <p:cNvPr id="2" name="TextBox 1"/>
          <p:cNvSpPr txBox="1"/>
          <p:nvPr/>
        </p:nvSpPr>
        <p:spPr>
          <a:xfrm>
            <a:off x="899592" y="1772816"/>
            <a:ext cx="7091878" cy="461665"/>
          </a:xfrm>
          <a:prstGeom prst="rect">
            <a:avLst/>
          </a:prstGeom>
          <a:noFill/>
        </p:spPr>
        <p:txBody>
          <a:bodyPr wrap="none" rtlCol="0">
            <a:spAutoFit/>
          </a:bodyPr>
          <a:lstStyle/>
          <a:p>
            <a:r>
              <a:rPr lang="en-US" dirty="0" smtClean="0"/>
              <a:t>Training Accuracy = </a:t>
            </a:r>
            <a:r>
              <a:rPr lang="en-US" b="1" dirty="0" smtClean="0">
                <a:solidFill>
                  <a:srgbClr val="0070C0"/>
                </a:solidFill>
              </a:rPr>
              <a:t>High</a:t>
            </a:r>
            <a:r>
              <a:rPr lang="en-US" dirty="0" smtClean="0"/>
              <a:t>, Testing Accuracy = </a:t>
            </a:r>
            <a:r>
              <a:rPr lang="en-US" b="1" dirty="0" smtClean="0">
                <a:solidFill>
                  <a:srgbClr val="0070C0"/>
                </a:solidFill>
              </a:rPr>
              <a:t>Low</a:t>
            </a:r>
            <a:endParaRPr lang="en-US" b="1" dirty="0">
              <a:solidFill>
                <a:srgbClr val="0070C0"/>
              </a:solidFill>
            </a:endParaRPr>
          </a:p>
        </p:txBody>
      </p:sp>
      <p:sp>
        <p:nvSpPr>
          <p:cNvPr id="4" name="AutoShape 6" descr="Congratulation Hand Lettering. Vector Illustration with Lettering- Congratulations-on White Background. Stock Vector - Illustration of  graphic, design: 173256428"/>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4008926" y="3212976"/>
            <a:ext cx="4307490" cy="2585323"/>
          </a:xfrm>
          <a:prstGeom prst="rect">
            <a:avLst/>
          </a:prstGeom>
          <a:noFill/>
        </p:spPr>
        <p:txBody>
          <a:bodyPr wrap="square" rtlCol="0">
            <a:spAutoFit/>
          </a:bodyPr>
          <a:lstStyle/>
          <a:p>
            <a:r>
              <a:rPr lang="en-US" sz="1800" dirty="0"/>
              <a:t>It is something to do with the </a:t>
            </a:r>
            <a:r>
              <a:rPr lang="en-US" sz="1800" b="1" dirty="0" smtClean="0">
                <a:solidFill>
                  <a:srgbClr val="0070C0"/>
                </a:solidFill>
              </a:rPr>
              <a:t>data</a:t>
            </a:r>
            <a:r>
              <a:rPr lang="en-US" sz="1800" dirty="0" smtClean="0"/>
              <a:t> </a:t>
            </a:r>
          </a:p>
          <a:p>
            <a:endParaRPr lang="en-US" sz="1800" b="1" dirty="0">
              <a:solidFill>
                <a:srgbClr val="0070C0"/>
              </a:solidFill>
            </a:endParaRPr>
          </a:p>
          <a:p>
            <a:r>
              <a:rPr lang="en-US" sz="1800" dirty="0" smtClean="0"/>
              <a:t>Add </a:t>
            </a:r>
            <a:r>
              <a:rPr lang="en-US" sz="1800" dirty="0"/>
              <a:t>more </a:t>
            </a:r>
            <a:r>
              <a:rPr lang="en-US" sz="1800" dirty="0" smtClean="0"/>
              <a:t>data (</a:t>
            </a:r>
            <a:r>
              <a:rPr lang="en-US" sz="1800" b="1" dirty="0" smtClean="0">
                <a:solidFill>
                  <a:srgbClr val="0070C0"/>
                </a:solidFill>
              </a:rPr>
              <a:t>rows</a:t>
            </a:r>
            <a:r>
              <a:rPr lang="en-US" sz="1800" dirty="0" smtClean="0"/>
              <a:t>) to learn enough </a:t>
            </a:r>
            <a:r>
              <a:rPr lang="en-US" sz="1800" b="1" dirty="0" smtClean="0">
                <a:solidFill>
                  <a:srgbClr val="0070C0"/>
                </a:solidFill>
              </a:rPr>
              <a:t>variations</a:t>
            </a:r>
            <a:r>
              <a:rPr lang="en-US" sz="1800" dirty="0" smtClean="0">
                <a:solidFill>
                  <a:srgbClr val="0070C0"/>
                </a:solidFill>
              </a:rPr>
              <a:t> </a:t>
            </a:r>
            <a:r>
              <a:rPr lang="en-US" sz="1800" dirty="0" smtClean="0"/>
              <a:t>and/or </a:t>
            </a:r>
          </a:p>
          <a:p>
            <a:endParaRPr lang="en-US" sz="1800" dirty="0"/>
          </a:p>
          <a:p>
            <a:r>
              <a:rPr lang="en-US" sz="1800" dirty="0" smtClean="0"/>
              <a:t>Add/change </a:t>
            </a:r>
            <a:r>
              <a:rPr lang="en-US" sz="1800" dirty="0"/>
              <a:t>the dataset </a:t>
            </a:r>
            <a:r>
              <a:rPr lang="en-US" sz="1800" dirty="0" smtClean="0"/>
              <a:t>features (</a:t>
            </a:r>
            <a:r>
              <a:rPr lang="en-US" sz="1800" b="1" dirty="0" smtClean="0">
                <a:solidFill>
                  <a:srgbClr val="0070C0"/>
                </a:solidFill>
              </a:rPr>
              <a:t>columns</a:t>
            </a:r>
            <a:r>
              <a:rPr lang="en-US" sz="1800" dirty="0" smtClean="0"/>
              <a:t>). Features engineering the </a:t>
            </a:r>
            <a:r>
              <a:rPr lang="en-US" sz="1800" b="1" dirty="0" smtClean="0">
                <a:solidFill>
                  <a:srgbClr val="0070C0"/>
                </a:solidFill>
              </a:rPr>
              <a:t>related</a:t>
            </a:r>
            <a:r>
              <a:rPr lang="en-US" sz="1800" dirty="0" smtClean="0"/>
              <a:t> data</a:t>
            </a:r>
            <a:endParaRPr lang="en-US" sz="1800" dirty="0"/>
          </a:p>
          <a:p>
            <a:endParaRPr lang="en-US" sz="1800" b="1" dirty="0">
              <a:solidFill>
                <a:srgbClr val="0070C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978" y="2420888"/>
            <a:ext cx="3511625" cy="351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995936" y="2524834"/>
            <a:ext cx="4584909" cy="400110"/>
          </a:xfrm>
          <a:prstGeom prst="rect">
            <a:avLst/>
          </a:prstGeom>
          <a:noFill/>
        </p:spPr>
        <p:txBody>
          <a:bodyPr wrap="none" rtlCol="0">
            <a:spAutoFit/>
          </a:bodyPr>
          <a:lstStyle/>
          <a:p>
            <a:r>
              <a:rPr lang="en-US" sz="2000" dirty="0" smtClean="0"/>
              <a:t>How to increase the testing accuracy ?</a:t>
            </a:r>
            <a:endParaRPr lang="en-US" sz="2000" dirty="0"/>
          </a:p>
        </p:txBody>
      </p:sp>
    </p:spTree>
    <p:extLst>
      <p:ext uri="{BB962C8B-B14F-4D97-AF65-F5344CB8AC3E}">
        <p14:creationId xmlns:p14="http://schemas.microsoft.com/office/powerpoint/2010/main" val="1657399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7. Performance - Evaluation</a:t>
            </a:r>
            <a:endParaRPr lang="en-US" dirty="0"/>
          </a:p>
        </p:txBody>
      </p:sp>
      <p:sp>
        <p:nvSpPr>
          <p:cNvPr id="2" name="TextBox 1"/>
          <p:cNvSpPr txBox="1"/>
          <p:nvPr/>
        </p:nvSpPr>
        <p:spPr>
          <a:xfrm>
            <a:off x="899592" y="1772816"/>
            <a:ext cx="7160806" cy="461665"/>
          </a:xfrm>
          <a:prstGeom prst="rect">
            <a:avLst/>
          </a:prstGeom>
          <a:noFill/>
        </p:spPr>
        <p:txBody>
          <a:bodyPr wrap="none" rtlCol="0">
            <a:spAutoFit/>
          </a:bodyPr>
          <a:lstStyle/>
          <a:p>
            <a:r>
              <a:rPr lang="en-US" dirty="0" smtClean="0"/>
              <a:t>Training Accuracy = </a:t>
            </a:r>
            <a:r>
              <a:rPr lang="en-US" b="1" dirty="0" smtClean="0">
                <a:solidFill>
                  <a:srgbClr val="0070C0"/>
                </a:solidFill>
              </a:rPr>
              <a:t>High</a:t>
            </a:r>
            <a:r>
              <a:rPr lang="en-US" dirty="0" smtClean="0"/>
              <a:t>, Testing Accuracy = </a:t>
            </a:r>
            <a:r>
              <a:rPr lang="en-US" b="1" dirty="0">
                <a:solidFill>
                  <a:srgbClr val="0070C0"/>
                </a:solidFill>
              </a:rPr>
              <a:t>High</a:t>
            </a:r>
          </a:p>
        </p:txBody>
      </p:sp>
      <p:sp>
        <p:nvSpPr>
          <p:cNvPr id="4" name="AutoShape 6" descr="Congratulation Hand Lettering. Vector Illustration with Lettering- Congratulations-on White Background. Stock Vector - Illustration of  graphic, design: 173256428"/>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9" name="Group 8"/>
          <p:cNvGrpSpPr/>
          <p:nvPr/>
        </p:nvGrpSpPr>
        <p:grpSpPr>
          <a:xfrm>
            <a:off x="1978960" y="2708920"/>
            <a:ext cx="4897296" cy="3180194"/>
            <a:chOff x="2627784" y="2132856"/>
            <a:chExt cx="3510930" cy="2279919"/>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2132856"/>
              <a:ext cx="3510930" cy="2279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l="6546" t="17881" r="8285" b="23969"/>
            <a:stretch/>
          </p:blipFill>
          <p:spPr bwMode="auto">
            <a:xfrm>
              <a:off x="3563888" y="2913102"/>
              <a:ext cx="1560341" cy="443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754715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7. Performance </a:t>
            </a:r>
            <a:r>
              <a:rPr lang="en-US" dirty="0"/>
              <a:t>- Accuracy</a:t>
            </a:r>
          </a:p>
        </p:txBody>
      </p:sp>
      <p:sp>
        <p:nvSpPr>
          <p:cNvPr id="7" name="Content Placeholder 1"/>
          <p:cNvSpPr txBox="1">
            <a:spLocks/>
          </p:cNvSpPr>
          <p:nvPr/>
        </p:nvSpPr>
        <p:spPr>
          <a:xfrm>
            <a:off x="395536" y="1700808"/>
            <a:ext cx="7776864" cy="36004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How much accuracy is enough</a:t>
            </a:r>
            <a:r>
              <a:rPr lang="en-US" sz="1800" dirty="0" smtClean="0"/>
              <a:t>: 70%, 80%, 90%, 99% ??</a:t>
            </a:r>
            <a:endParaRPr lang="en-US" sz="18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176" y="2564904"/>
            <a:ext cx="3705792" cy="2073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圖片 24"/>
          <p:cNvPicPr>
            <a:picLocks noChangeAspect="1"/>
          </p:cNvPicPr>
          <p:nvPr/>
        </p:nvPicPr>
        <p:blipFill>
          <a:blip r:embed="rId3"/>
          <a:stretch>
            <a:fillRect/>
          </a:stretch>
        </p:blipFill>
        <p:spPr>
          <a:xfrm>
            <a:off x="4702073" y="2587212"/>
            <a:ext cx="3470327" cy="1993916"/>
          </a:xfrm>
          <a:prstGeom prst="rect">
            <a:avLst/>
          </a:prstGeom>
        </p:spPr>
      </p:pic>
      <p:sp>
        <p:nvSpPr>
          <p:cNvPr id="4" name="TextBox 3"/>
          <p:cNvSpPr txBox="1"/>
          <p:nvPr/>
        </p:nvSpPr>
        <p:spPr>
          <a:xfrm>
            <a:off x="755576" y="5229200"/>
            <a:ext cx="7272807" cy="1077218"/>
          </a:xfrm>
          <a:prstGeom prst="rect">
            <a:avLst/>
          </a:prstGeom>
          <a:noFill/>
        </p:spPr>
        <p:txBody>
          <a:bodyPr wrap="square" rtlCol="0">
            <a:spAutoFit/>
          </a:bodyPr>
          <a:lstStyle/>
          <a:p>
            <a:r>
              <a:rPr lang="en-US" sz="1600" dirty="0" smtClean="0"/>
              <a:t>It </a:t>
            </a:r>
            <a:r>
              <a:rPr lang="en-US" sz="1600" b="1" dirty="0" smtClean="0">
                <a:solidFill>
                  <a:srgbClr val="0070C0"/>
                </a:solidFill>
              </a:rPr>
              <a:t>depends</a:t>
            </a:r>
            <a:r>
              <a:rPr lang="en-US" sz="1600" dirty="0" smtClean="0">
                <a:solidFill>
                  <a:srgbClr val="0070C0"/>
                </a:solidFill>
              </a:rPr>
              <a:t> </a:t>
            </a:r>
            <a:r>
              <a:rPr lang="en-US" sz="1600" dirty="0" smtClean="0"/>
              <a:t>on the applications. Self driving cars require much higher accuracy than the product recommendation system. </a:t>
            </a:r>
          </a:p>
          <a:p>
            <a:endParaRPr lang="en-US" sz="1600" dirty="0" smtClean="0"/>
          </a:p>
          <a:p>
            <a:r>
              <a:rPr lang="en-US" sz="1600" dirty="0" smtClean="0"/>
              <a:t>Trading and investment predictions are generally not very high in accuracy.</a:t>
            </a:r>
            <a:endParaRPr lang="en-US" sz="1600" dirty="0"/>
          </a:p>
        </p:txBody>
      </p:sp>
    </p:spTree>
    <p:extLst>
      <p:ext uri="{BB962C8B-B14F-4D97-AF65-F5344CB8AC3E}">
        <p14:creationId xmlns:p14="http://schemas.microsoft.com/office/powerpoint/2010/main" val="1410097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7. Performance </a:t>
            </a:r>
            <a:r>
              <a:rPr lang="en-US" dirty="0"/>
              <a:t>- Accuracy</a:t>
            </a:r>
          </a:p>
        </p:txBody>
      </p:sp>
      <p:sp>
        <p:nvSpPr>
          <p:cNvPr id="7" name="Content Placeholder 1"/>
          <p:cNvSpPr txBox="1">
            <a:spLocks/>
          </p:cNvSpPr>
          <p:nvPr/>
        </p:nvSpPr>
        <p:spPr>
          <a:xfrm>
            <a:off x="395535" y="1700808"/>
            <a:ext cx="7920881" cy="16561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Accuracy vs </a:t>
            </a:r>
            <a:r>
              <a:rPr lang="en-US" sz="1800" b="1" dirty="0" smtClean="0"/>
              <a:t>Specificity</a:t>
            </a:r>
          </a:p>
          <a:p>
            <a:pPr marL="0" indent="0"/>
            <a:r>
              <a:rPr lang="en-US" sz="1800" dirty="0" smtClean="0"/>
              <a:t>Example: Credit Card Fraud </a:t>
            </a:r>
            <a:r>
              <a:rPr lang="en-US" sz="1800" dirty="0"/>
              <a:t>detection </a:t>
            </a:r>
            <a:r>
              <a:rPr lang="en-US" sz="1800" dirty="0" smtClean="0"/>
              <a:t>system (fraud is an anomaly event that happen only 1% in the dataset). If the system is able to predict Fraud or “No Fraud” in 99% accuracy, do you think it is good enough?</a:t>
            </a:r>
            <a:endParaRPr lang="en-US" sz="1800" dirty="0"/>
          </a:p>
        </p:txBody>
      </p:sp>
      <p:sp>
        <p:nvSpPr>
          <p:cNvPr id="6" name="AutoShape 2" descr="「fraud detection」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3089564"/>
            <a:ext cx="3692193" cy="20676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460375" y="5661248"/>
            <a:ext cx="7856042" cy="584775"/>
          </a:xfrm>
          <a:prstGeom prst="rect">
            <a:avLst/>
          </a:prstGeom>
          <a:noFill/>
        </p:spPr>
        <p:txBody>
          <a:bodyPr wrap="square" rtlCol="0">
            <a:spAutoFit/>
          </a:bodyPr>
          <a:lstStyle/>
          <a:p>
            <a:r>
              <a:rPr lang="en-US" sz="1600" b="1" u="sng" dirty="0" smtClean="0">
                <a:solidFill>
                  <a:srgbClr val="0070C0"/>
                </a:solidFill>
              </a:rPr>
              <a:t>NO</a:t>
            </a:r>
            <a:r>
              <a:rPr lang="en-US" sz="1600" dirty="0" smtClean="0"/>
              <a:t>, a dumb system that always predict “No Fraud” will achieve 99% accuracy. Need to </a:t>
            </a:r>
            <a:r>
              <a:rPr lang="en-US" sz="1600" dirty="0"/>
              <a:t>look </a:t>
            </a:r>
            <a:r>
              <a:rPr lang="en-US" sz="1600" b="1" dirty="0">
                <a:solidFill>
                  <a:srgbClr val="0070C0"/>
                </a:solidFill>
              </a:rPr>
              <a:t>specifically</a:t>
            </a:r>
            <a:r>
              <a:rPr lang="en-US" sz="1600" dirty="0">
                <a:solidFill>
                  <a:srgbClr val="0070C0"/>
                </a:solidFill>
              </a:rPr>
              <a:t> </a:t>
            </a:r>
            <a:r>
              <a:rPr lang="en-US" sz="1600" dirty="0"/>
              <a:t>at </a:t>
            </a:r>
            <a:r>
              <a:rPr lang="en-US" sz="1600" dirty="0" smtClean="0"/>
              <a:t>the accuracy of the “Fraud” </a:t>
            </a:r>
            <a:r>
              <a:rPr lang="en-US" sz="1600" dirty="0"/>
              <a:t>cases </a:t>
            </a:r>
            <a:r>
              <a:rPr lang="en-US" sz="1600" dirty="0" smtClean="0"/>
              <a:t>(</a:t>
            </a:r>
            <a:r>
              <a:rPr lang="en-US" sz="1600" b="1" dirty="0" smtClean="0">
                <a:solidFill>
                  <a:srgbClr val="0070C0"/>
                </a:solidFill>
              </a:rPr>
              <a:t>specificity</a:t>
            </a:r>
            <a:r>
              <a:rPr lang="en-US" sz="1600" dirty="0" smtClean="0"/>
              <a:t>).</a:t>
            </a:r>
            <a:endParaRPr lang="en-US" sz="1600" dirty="0"/>
          </a:p>
        </p:txBody>
      </p:sp>
    </p:spTree>
    <p:extLst>
      <p:ext uri="{BB962C8B-B14F-4D97-AF65-F5344CB8AC3E}">
        <p14:creationId xmlns:p14="http://schemas.microsoft.com/office/powerpoint/2010/main" val="2642744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smtClean="0"/>
              <a:t>8. Trained Model Usage</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498449352"/>
              </p:ext>
            </p:extLst>
          </p:nvPr>
        </p:nvGraphicFramePr>
        <p:xfrm>
          <a:off x="2195736" y="2379757"/>
          <a:ext cx="4248472" cy="1409283"/>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Ask</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100" dirty="0" smtClean="0">
                          <a:effectLst/>
                        </a:rPr>
                        <a:t>74,000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81,800</a:t>
                      </a:r>
                      <a:endParaRPr lang="en-US" sz="1100" b="1" kern="1200" dirty="0">
                        <a:solidFill>
                          <a:schemeClr val="lt1"/>
                        </a:solidFill>
                        <a:effectLst/>
                        <a:latin typeface="+mn-lt"/>
                        <a:ea typeface="+mn-ea"/>
                        <a:cs typeface="+mn-cs"/>
                      </a:endParaRPr>
                    </a:p>
                  </a:txBody>
                  <a:tcPr marL="68580" marR="68580" marT="0" marB="0">
                    <a:solidFill>
                      <a:schemeClr val="accent1"/>
                    </a:solidFill>
                  </a:tcPr>
                </a:tc>
              </a:tr>
              <a:tr h="399891">
                <a:tc>
                  <a:txBody>
                    <a:bodyPr/>
                    <a:lstStyle/>
                    <a:p>
                      <a:pPr algn="r">
                        <a:lnSpc>
                          <a:spcPct val="115000"/>
                        </a:lnSpc>
                        <a:spcAft>
                          <a:spcPts val="0"/>
                        </a:spcAft>
                      </a:pPr>
                      <a:r>
                        <a:rPr lang="en-US" sz="1100" dirty="0" smtClean="0">
                          <a:effectLst/>
                        </a:rPr>
                        <a:t>54,000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151.9</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33,100</a:t>
                      </a:r>
                      <a:endParaRPr lang="en-US" sz="1100" b="1" kern="1200" dirty="0">
                        <a:solidFill>
                          <a:schemeClr val="lt1"/>
                        </a:solidFill>
                        <a:effectLst/>
                        <a:latin typeface="+mn-lt"/>
                        <a:ea typeface="+mn-ea"/>
                        <a:cs typeface="+mn-cs"/>
                      </a:endParaRPr>
                    </a:p>
                  </a:txBody>
                  <a:tcPr marL="68580" marR="68580" marT="0" marB="0">
                    <a:solidFill>
                      <a:schemeClr val="accent1"/>
                    </a:solidFill>
                  </a:tcPr>
                </a:tc>
              </a:tr>
              <a:tr h="399891">
                <a:tc>
                  <a:txBody>
                    <a:bodyPr/>
                    <a:lstStyle/>
                    <a:p>
                      <a:pPr algn="r">
                        <a:lnSpc>
                          <a:spcPct val="115000"/>
                        </a:lnSpc>
                        <a:spcAft>
                          <a:spcPts val="0"/>
                        </a:spcAft>
                      </a:pPr>
                      <a:r>
                        <a:rPr lang="en-US" sz="1100" dirty="0" smtClean="0">
                          <a:effectLst/>
                        </a:rPr>
                        <a:t>80,800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34,100</a:t>
                      </a:r>
                      <a:endParaRPr lang="en-US" sz="1100" b="1" kern="1200" dirty="0">
                        <a:solidFill>
                          <a:schemeClr val="lt1"/>
                        </a:solidFill>
                        <a:effectLst/>
                        <a:latin typeface="+mn-lt"/>
                        <a:ea typeface="+mn-ea"/>
                        <a:cs typeface="+mn-cs"/>
                      </a:endParaRPr>
                    </a:p>
                  </a:txBody>
                  <a:tcPr marL="68580" marR="68580" marT="0" marB="0">
                    <a:solidFill>
                      <a:schemeClr val="accent1"/>
                    </a:solid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87087762"/>
              </p:ext>
            </p:extLst>
          </p:nvPr>
        </p:nvGraphicFramePr>
        <p:xfrm>
          <a:off x="2195736" y="4077072"/>
          <a:ext cx="4248472" cy="1409283"/>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a:effectLst/>
                        </a:rPr>
                        <a:t>Ask</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r>
              <a:tr h="406334">
                <a:tc>
                  <a:txBody>
                    <a:bodyPr/>
                    <a:lstStyle/>
                    <a:p>
                      <a:pPr algn="r"/>
                      <a:r>
                        <a:rPr lang="en-US" sz="1100" b="1" kern="1200" dirty="0" smtClean="0">
                          <a:solidFill>
                            <a:schemeClr val="lt1"/>
                          </a:solidFill>
                          <a:effectLst/>
                          <a:latin typeface="+mn-lt"/>
                          <a:ea typeface="+mn-ea"/>
                          <a:cs typeface="+mn-cs"/>
                        </a:rPr>
                        <a:t>80,000</a:t>
                      </a:r>
                      <a:endParaRPr lang="en-US" sz="1100" b="1" kern="1200" dirty="0">
                        <a:solidFill>
                          <a:schemeClr val="lt1"/>
                        </a:solidFill>
                        <a:effectLst/>
                        <a:latin typeface="+mn-lt"/>
                        <a:ea typeface="+mn-ea"/>
                        <a:cs typeface="+mn-cs"/>
                      </a:endParaRPr>
                    </a:p>
                  </a:txBody>
                  <a:tcPr marL="68580" marR="68580" marT="0" marB="0"/>
                </a:tc>
                <a:tc>
                  <a:txBody>
                    <a:bodyPr/>
                    <a:lstStyle/>
                    <a:p>
                      <a:r>
                        <a:rPr lang="en-US" sz="1100" kern="1200" dirty="0" smtClean="0">
                          <a:solidFill>
                            <a:schemeClr val="dk1"/>
                          </a:solidFill>
                          <a:effectLst/>
                          <a:latin typeface="+mn-lt"/>
                          <a:ea typeface="+mn-ea"/>
                          <a:cs typeface="+mn-cs"/>
                        </a:rPr>
                        <a:t>152.1</a:t>
                      </a:r>
                      <a:endParaRPr lang="en-US" sz="11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100" dirty="0" smtClean="0">
                          <a:effectLst/>
                        </a:rPr>
                        <a:t>152.2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33,100</a:t>
                      </a:r>
                      <a:endParaRPr lang="en-US" sz="1100" b="1" kern="1200" dirty="0">
                        <a:solidFill>
                          <a:schemeClr val="lt1"/>
                        </a:solidFill>
                        <a:effectLst/>
                        <a:latin typeface="+mn-lt"/>
                        <a:ea typeface="+mn-ea"/>
                        <a:cs typeface="+mn-cs"/>
                      </a:endParaRPr>
                    </a:p>
                  </a:txBody>
                  <a:tcPr marL="68580" marR="68580" marT="0" marB="0">
                    <a:solidFill>
                      <a:schemeClr val="accent1"/>
                    </a:solidFill>
                  </a:tcPr>
                </a:tc>
              </a:tr>
              <a:tr h="399891">
                <a:tc>
                  <a:txBody>
                    <a:bodyPr/>
                    <a:lstStyle/>
                    <a:p>
                      <a:pPr algn="r">
                        <a:lnSpc>
                          <a:spcPct val="115000"/>
                        </a:lnSpc>
                        <a:spcAft>
                          <a:spcPts val="0"/>
                        </a:spcAft>
                      </a:pPr>
                      <a:r>
                        <a:rPr lang="en-US" sz="1100" dirty="0" smtClean="0">
                          <a:effectLst/>
                        </a:rPr>
                        <a:t>74,000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34,100</a:t>
                      </a:r>
                      <a:endParaRPr lang="en-US" sz="1100" b="1" kern="1200" dirty="0">
                        <a:solidFill>
                          <a:schemeClr val="lt1"/>
                        </a:solidFill>
                        <a:effectLst/>
                        <a:latin typeface="+mn-lt"/>
                        <a:ea typeface="+mn-ea"/>
                        <a:cs typeface="+mn-cs"/>
                      </a:endParaRPr>
                    </a:p>
                  </a:txBody>
                  <a:tcPr marL="68580" marR="68580" marT="0" marB="0">
                    <a:solidFill>
                      <a:schemeClr val="accent1"/>
                    </a:solidFill>
                  </a:tcPr>
                </a:tc>
              </a:tr>
              <a:tr h="399891">
                <a:tc>
                  <a:txBody>
                    <a:bodyPr/>
                    <a:lstStyle/>
                    <a:p>
                      <a:pPr algn="r">
                        <a:lnSpc>
                          <a:spcPct val="115000"/>
                        </a:lnSpc>
                        <a:spcAft>
                          <a:spcPts val="0"/>
                        </a:spcAft>
                      </a:pPr>
                      <a:r>
                        <a:rPr lang="en-US" sz="1100" dirty="0" smtClean="0">
                          <a:effectLst/>
                        </a:rPr>
                        <a:t>54,000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151.9</a:t>
                      </a:r>
                      <a:endParaRPr lang="en-US" sz="1100" dirty="0">
                        <a:effectLst/>
                        <a:latin typeface="Calibri"/>
                        <a:ea typeface="新細明體"/>
                        <a:cs typeface="Times New Roman"/>
                      </a:endParaRPr>
                    </a:p>
                  </a:txBody>
                  <a:tcPr marL="68580" marR="68580" marT="0" marB="0"/>
                </a:tc>
                <a:tc>
                  <a:txBody>
                    <a:bodyPr/>
                    <a:lstStyle/>
                    <a:p>
                      <a:r>
                        <a:rPr lang="en-US" sz="1100" kern="1200" dirty="0" smtClean="0">
                          <a:solidFill>
                            <a:schemeClr val="dk1"/>
                          </a:solidFill>
                          <a:effectLst/>
                          <a:latin typeface="+mn-lt"/>
                          <a:ea typeface="+mn-ea"/>
                          <a:cs typeface="+mn-cs"/>
                        </a:rPr>
                        <a:t>152.4</a:t>
                      </a:r>
                      <a:endParaRPr lang="en-US" sz="1100" kern="1200" dirty="0">
                        <a:solidFill>
                          <a:schemeClr val="dk1"/>
                        </a:solidFill>
                        <a:effectLst/>
                        <a:latin typeface="+mn-lt"/>
                        <a:ea typeface="+mn-ea"/>
                        <a:cs typeface="+mn-cs"/>
                      </a:endParaRPr>
                    </a:p>
                  </a:txBody>
                  <a:tcPr marL="68580" marR="68580" marT="0" marB="0"/>
                </a:tc>
                <a:tc>
                  <a:txBody>
                    <a:bodyPr/>
                    <a:lstStyle/>
                    <a:p>
                      <a:r>
                        <a:rPr lang="en-US" sz="1100" b="1" kern="1200" dirty="0" smtClean="0">
                          <a:solidFill>
                            <a:schemeClr val="lt1"/>
                          </a:solidFill>
                          <a:effectLst/>
                          <a:latin typeface="+mn-lt"/>
                          <a:ea typeface="+mn-ea"/>
                          <a:cs typeface="+mn-cs"/>
                        </a:rPr>
                        <a:t>43,000</a:t>
                      </a:r>
                      <a:endParaRPr lang="en-US" sz="1100" b="1" kern="1200" dirty="0">
                        <a:solidFill>
                          <a:schemeClr val="lt1"/>
                        </a:solidFill>
                        <a:effectLst/>
                        <a:latin typeface="+mn-lt"/>
                        <a:ea typeface="+mn-ea"/>
                        <a:cs typeface="+mn-cs"/>
                      </a:endParaRPr>
                    </a:p>
                  </a:txBody>
                  <a:tcPr marL="68580" marR="68580" marT="0" marB="0">
                    <a:solidFill>
                      <a:schemeClr val="accent1"/>
                    </a:solidFill>
                  </a:tcPr>
                </a:tc>
              </a:tr>
            </a:tbl>
          </a:graphicData>
        </a:graphic>
      </p:graphicFrame>
      <p:sp>
        <p:nvSpPr>
          <p:cNvPr id="2" name="TextBox 1"/>
          <p:cNvSpPr txBox="1"/>
          <p:nvPr/>
        </p:nvSpPr>
        <p:spPr>
          <a:xfrm>
            <a:off x="899592" y="1628800"/>
            <a:ext cx="7128792" cy="646331"/>
          </a:xfrm>
          <a:prstGeom prst="rect">
            <a:avLst/>
          </a:prstGeom>
          <a:noFill/>
        </p:spPr>
        <p:txBody>
          <a:bodyPr wrap="square" rtlCol="0">
            <a:spAutoFit/>
          </a:bodyPr>
          <a:lstStyle/>
          <a:p>
            <a:r>
              <a:rPr lang="en-US" sz="1800" dirty="0" smtClean="0"/>
              <a:t>The model predicts the stock price will </a:t>
            </a:r>
            <a:r>
              <a:rPr lang="en-US" sz="1800" b="1" dirty="0" smtClean="0">
                <a:solidFill>
                  <a:srgbClr val="0070C0"/>
                </a:solidFill>
              </a:rPr>
              <a:t>go up for the next move</a:t>
            </a:r>
            <a:r>
              <a:rPr lang="en-US" sz="1800" dirty="0" smtClean="0"/>
              <a:t>, hence </a:t>
            </a:r>
            <a:r>
              <a:rPr lang="en-US" sz="1800" b="1" u="sng" dirty="0" smtClean="0">
                <a:solidFill>
                  <a:srgbClr val="0070C0"/>
                </a:solidFill>
              </a:rPr>
              <a:t>Buy it now @ $152.1</a:t>
            </a:r>
            <a:endParaRPr lang="en-US" sz="1800" b="1" u="sng" dirty="0">
              <a:solidFill>
                <a:srgbClr val="0070C0"/>
              </a:solidFill>
            </a:endParaRPr>
          </a:p>
        </p:txBody>
      </p:sp>
      <p:sp>
        <p:nvSpPr>
          <p:cNvPr id="9" name="TextBox 8"/>
          <p:cNvSpPr txBox="1"/>
          <p:nvPr/>
        </p:nvSpPr>
        <p:spPr>
          <a:xfrm>
            <a:off x="899592" y="5589240"/>
            <a:ext cx="7560840" cy="646331"/>
          </a:xfrm>
          <a:prstGeom prst="rect">
            <a:avLst/>
          </a:prstGeom>
          <a:noFill/>
        </p:spPr>
        <p:txBody>
          <a:bodyPr wrap="square" rtlCol="0">
            <a:spAutoFit/>
          </a:bodyPr>
          <a:lstStyle/>
          <a:p>
            <a:r>
              <a:rPr lang="en-US" sz="1800" dirty="0" smtClean="0"/>
              <a:t>The stock price </a:t>
            </a:r>
            <a:r>
              <a:rPr lang="en-US" sz="1800" b="1" dirty="0" smtClean="0">
                <a:solidFill>
                  <a:srgbClr val="0070C0"/>
                </a:solidFill>
              </a:rPr>
              <a:t>did go up as predicted</a:t>
            </a:r>
            <a:r>
              <a:rPr lang="en-US" sz="1800" dirty="0" smtClean="0"/>
              <a:t>, hence </a:t>
            </a:r>
            <a:r>
              <a:rPr lang="en-US" sz="1800" b="1" u="sng" dirty="0" smtClean="0">
                <a:solidFill>
                  <a:srgbClr val="0070C0"/>
                </a:solidFill>
              </a:rPr>
              <a:t>Sell it now @ $152.1</a:t>
            </a:r>
          </a:p>
          <a:p>
            <a:r>
              <a:rPr lang="en-US" sz="1800" dirty="0" smtClean="0"/>
              <a:t>Lose all the profit from bid/ask </a:t>
            </a:r>
            <a:r>
              <a:rPr lang="en-US" sz="1800" b="1" dirty="0" smtClean="0">
                <a:solidFill>
                  <a:srgbClr val="0070C0"/>
                </a:solidFill>
              </a:rPr>
              <a:t>spread</a:t>
            </a:r>
            <a:r>
              <a:rPr lang="en-US" sz="1800" dirty="0" smtClean="0"/>
              <a:t>, also pay the </a:t>
            </a:r>
            <a:r>
              <a:rPr lang="en-US" sz="1800" b="1" dirty="0" smtClean="0">
                <a:solidFill>
                  <a:srgbClr val="0070C0"/>
                </a:solidFill>
              </a:rPr>
              <a:t>transaction costs</a:t>
            </a:r>
            <a:endParaRPr lang="en-US" sz="1800" b="1" dirty="0">
              <a:solidFill>
                <a:srgbClr val="0070C0"/>
              </a:solidFill>
            </a:endParaRPr>
          </a:p>
        </p:txBody>
      </p:sp>
    </p:spTree>
    <p:extLst>
      <p:ext uri="{BB962C8B-B14F-4D97-AF65-F5344CB8AC3E}">
        <p14:creationId xmlns:p14="http://schemas.microsoft.com/office/powerpoint/2010/main" val="426881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smtClean="0"/>
              <a:t>8. Trained Model Usage</a:t>
            </a:r>
            <a:endParaRPr lang="en-US" dirty="0"/>
          </a:p>
        </p:txBody>
      </p:sp>
      <p:sp>
        <p:nvSpPr>
          <p:cNvPr id="7" name="Content Placeholder 1"/>
          <p:cNvSpPr txBox="1">
            <a:spLocks/>
          </p:cNvSpPr>
          <p:nvPr/>
        </p:nvSpPr>
        <p:spPr>
          <a:xfrm>
            <a:off x="395536" y="1700808"/>
            <a:ext cx="8640960" cy="32403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smtClean="0"/>
              <a:t>The “short </a:t>
            </a:r>
            <a:r>
              <a:rPr lang="en-US" sz="1600" dirty="0"/>
              <a:t>term price </a:t>
            </a:r>
            <a:r>
              <a:rPr lang="en-US" sz="1600" dirty="0" smtClean="0"/>
              <a:t>prediction” alone probably </a:t>
            </a:r>
            <a:r>
              <a:rPr lang="en-US" sz="1600" b="1" dirty="0" smtClean="0">
                <a:solidFill>
                  <a:srgbClr val="0070C0"/>
                </a:solidFill>
              </a:rPr>
              <a:t>cannot be a profitable strategy by itself</a:t>
            </a:r>
            <a:r>
              <a:rPr lang="en-US" sz="1600" dirty="0" smtClean="0"/>
              <a:t>. However, it can be a </a:t>
            </a:r>
            <a:r>
              <a:rPr lang="en-US" sz="1600" b="1" dirty="0" smtClean="0">
                <a:solidFill>
                  <a:srgbClr val="0070C0"/>
                </a:solidFill>
              </a:rPr>
              <a:t>sub-module to improve certain aspect </a:t>
            </a:r>
            <a:r>
              <a:rPr lang="en-US" sz="1600" dirty="0" smtClean="0"/>
              <a:t>of other strategies</a:t>
            </a:r>
            <a:endParaRPr lang="en-US" sz="1600" dirty="0"/>
          </a:p>
          <a:p>
            <a:pPr marL="0" indent="0"/>
            <a:endParaRPr lang="en-US" sz="1600" b="1" u="sng" dirty="0" smtClean="0"/>
          </a:p>
          <a:p>
            <a:pPr marL="0" indent="0"/>
            <a:r>
              <a:rPr lang="en-US" sz="1600" b="1" u="sng" dirty="0" smtClean="0"/>
              <a:t>Trading Strategies – HK Warrant Follow the Super Trader</a:t>
            </a:r>
          </a:p>
          <a:p>
            <a:pPr marL="285750">
              <a:buFont typeface="Arial" panose="020B0604020202020204" pitchFamily="34" charset="0"/>
              <a:buChar char="•"/>
            </a:pPr>
            <a:endParaRPr lang="en-US" sz="1600" b="1" dirty="0" smtClean="0"/>
          </a:p>
          <a:p>
            <a:pPr marL="285750">
              <a:buFont typeface="Arial" panose="020B0604020202020204" pitchFamily="34" charset="0"/>
              <a:buChar char="•"/>
            </a:pPr>
            <a:r>
              <a:rPr lang="en-US" sz="1600" b="1" dirty="0" smtClean="0"/>
              <a:t>Enter Trade </a:t>
            </a:r>
            <a:r>
              <a:rPr lang="en-US" sz="1600" dirty="0" smtClean="0"/>
              <a:t>when "</a:t>
            </a:r>
            <a:r>
              <a:rPr lang="en-US" sz="1600" dirty="0"/>
              <a:t>super user" </a:t>
            </a:r>
            <a:r>
              <a:rPr lang="en-US" sz="1600" dirty="0" smtClean="0"/>
              <a:t>trade (when a </a:t>
            </a:r>
            <a:r>
              <a:rPr lang="en-US" sz="1600" b="1" dirty="0" smtClean="0">
                <a:solidFill>
                  <a:srgbClr val="0070C0"/>
                </a:solidFill>
              </a:rPr>
              <a:t>single trade of notation </a:t>
            </a:r>
            <a:r>
              <a:rPr lang="en-US" sz="1600" dirty="0" smtClean="0"/>
              <a:t>greater than certain amount on </a:t>
            </a:r>
            <a:r>
              <a:rPr lang="en-US" sz="1600" dirty="0"/>
              <a:t>a warrant and </a:t>
            </a:r>
            <a:r>
              <a:rPr lang="en-US" sz="1600" b="1" dirty="0">
                <a:solidFill>
                  <a:srgbClr val="0070C0"/>
                </a:solidFill>
              </a:rPr>
              <a:t>ask </a:t>
            </a:r>
            <a:r>
              <a:rPr lang="en-US" sz="1600" b="1" dirty="0" smtClean="0">
                <a:solidFill>
                  <a:srgbClr val="0070C0"/>
                </a:solidFill>
              </a:rPr>
              <a:t>price move </a:t>
            </a:r>
            <a:r>
              <a:rPr lang="en-US" sz="1600" b="1" dirty="0">
                <a:solidFill>
                  <a:srgbClr val="0070C0"/>
                </a:solidFill>
              </a:rPr>
              <a:t>up</a:t>
            </a:r>
            <a:r>
              <a:rPr lang="en-US" sz="1600" dirty="0"/>
              <a:t> (&gt;= 1 tick) </a:t>
            </a:r>
            <a:r>
              <a:rPr lang="en-US" sz="1600" b="1" dirty="0">
                <a:solidFill>
                  <a:srgbClr val="0070C0"/>
                </a:solidFill>
              </a:rPr>
              <a:t>within</a:t>
            </a:r>
            <a:r>
              <a:rPr lang="en-US" sz="1600" dirty="0">
                <a:solidFill>
                  <a:srgbClr val="0070C0"/>
                </a:solidFill>
              </a:rPr>
              <a:t> </a:t>
            </a:r>
            <a:r>
              <a:rPr lang="en-US" sz="1600" dirty="0"/>
              <a:t>10ms to 5s</a:t>
            </a:r>
          </a:p>
          <a:p>
            <a:pPr marL="0" indent="0"/>
            <a:r>
              <a:rPr lang="en-US" sz="1600" dirty="0"/>
              <a:t>		</a:t>
            </a:r>
          </a:p>
          <a:p>
            <a:pPr marL="285750">
              <a:buFont typeface="Arial" panose="020B0604020202020204" pitchFamily="34" charset="0"/>
              <a:buChar char="•"/>
            </a:pPr>
            <a:r>
              <a:rPr lang="en-US" sz="1600" b="1" dirty="0" smtClean="0"/>
              <a:t>Exit Trade </a:t>
            </a:r>
            <a:r>
              <a:rPr lang="en-US" sz="1600" dirty="0" smtClean="0"/>
              <a:t>in these 3 modes</a:t>
            </a:r>
            <a:endParaRPr lang="en-US" sz="1600" dirty="0"/>
          </a:p>
          <a:p>
            <a:pPr marL="0" indent="0"/>
            <a:endParaRPr lang="en-US" sz="1400" dirty="0" smtClean="0"/>
          </a:p>
          <a:p>
            <a:pPr marL="0" indent="0"/>
            <a:r>
              <a:rPr lang="en-US" sz="1400" dirty="0"/>
              <a:t>	</a:t>
            </a:r>
            <a:r>
              <a:rPr lang="en-US" sz="1400" dirty="0" smtClean="0"/>
              <a:t>1</a:t>
            </a:r>
            <a:r>
              <a:rPr lang="en-US" sz="1400" dirty="0"/>
              <a:t>: </a:t>
            </a:r>
            <a:r>
              <a:rPr lang="en-US" sz="1400" b="1" dirty="0" smtClean="0"/>
              <a:t>Profit </a:t>
            </a:r>
            <a:r>
              <a:rPr lang="en-US" sz="1400" b="1" dirty="0"/>
              <a:t>mode</a:t>
            </a:r>
            <a:r>
              <a:rPr lang="en-US" sz="1400" dirty="0"/>
              <a:t>: Sell if </a:t>
            </a:r>
            <a:r>
              <a:rPr lang="en-US" sz="1400" dirty="0" smtClean="0"/>
              <a:t>best bid + </a:t>
            </a:r>
            <a:r>
              <a:rPr lang="en-US" sz="1400" b="1" dirty="0" smtClean="0">
                <a:solidFill>
                  <a:srgbClr val="00B050"/>
                </a:solidFill>
              </a:rPr>
              <a:t>2 ticks </a:t>
            </a:r>
            <a:r>
              <a:rPr lang="en-US" sz="1400" dirty="0" smtClean="0"/>
              <a:t>&gt;= </a:t>
            </a:r>
            <a:r>
              <a:rPr lang="en-US" sz="1400" dirty="0" err="1"/>
              <a:t>avg</a:t>
            </a:r>
            <a:r>
              <a:rPr lang="en-US" sz="1400" dirty="0"/>
              <a:t> </a:t>
            </a:r>
            <a:r>
              <a:rPr lang="en-US" sz="1400" dirty="0" err="1"/>
              <a:t>px</a:t>
            </a:r>
            <a:endParaRPr lang="en-US" sz="1400" dirty="0"/>
          </a:p>
          <a:p>
            <a:pPr marL="0" indent="0"/>
            <a:endParaRPr lang="en-US" sz="1400" dirty="0" smtClean="0"/>
          </a:p>
          <a:p>
            <a:pPr marL="0" indent="0"/>
            <a:endParaRPr lang="en-US" sz="1400" dirty="0" smtClean="0"/>
          </a:p>
          <a:p>
            <a:pPr marL="0" indent="0"/>
            <a:endParaRPr lang="en-US" sz="1400" dirty="0" smtClean="0"/>
          </a:p>
          <a:p>
            <a:pPr marL="0" indent="0"/>
            <a:endParaRPr lang="en-US" sz="1400" dirty="0" smtClean="0"/>
          </a:p>
          <a:p>
            <a:pPr marL="0" indent="0"/>
            <a:r>
              <a:rPr lang="en-US" sz="1600" dirty="0" smtClean="0"/>
              <a:t>				</a:t>
            </a:r>
          </a:p>
          <a:p>
            <a:pPr marL="0" indent="0"/>
            <a:r>
              <a:rPr lang="en-US" sz="1800" dirty="0"/>
              <a:t>		</a:t>
            </a:r>
          </a:p>
        </p:txBody>
      </p:sp>
      <p:sp>
        <p:nvSpPr>
          <p:cNvPr id="4" name="TextBox 3"/>
          <p:cNvSpPr txBox="1"/>
          <p:nvPr/>
        </p:nvSpPr>
        <p:spPr>
          <a:xfrm>
            <a:off x="1459670" y="4926345"/>
            <a:ext cx="6928754" cy="923330"/>
          </a:xfrm>
          <a:prstGeom prst="rect">
            <a:avLst/>
          </a:prstGeom>
          <a:noFill/>
        </p:spPr>
        <p:txBody>
          <a:bodyPr wrap="square" rtlCol="0">
            <a:spAutoFit/>
          </a:bodyPr>
          <a:lstStyle/>
          <a:p>
            <a:r>
              <a:rPr lang="en-US" sz="1800" b="1" u="sng" dirty="0" smtClean="0">
                <a:solidFill>
                  <a:srgbClr val="0070C0"/>
                </a:solidFill>
              </a:rPr>
              <a:t>Improve Profit Mode </a:t>
            </a:r>
            <a:r>
              <a:rPr lang="en-US" sz="1800" u="sng" dirty="0" smtClean="0">
                <a:solidFill>
                  <a:srgbClr val="0070C0"/>
                </a:solidFill>
              </a:rPr>
              <a:t>by “Short Term Price Predictor” </a:t>
            </a:r>
            <a:endParaRPr lang="en-US" sz="1800" u="sng" dirty="0">
              <a:solidFill>
                <a:srgbClr val="0070C0"/>
              </a:solidFill>
            </a:endParaRPr>
          </a:p>
          <a:p>
            <a:r>
              <a:rPr lang="en-US" sz="1800" dirty="0" smtClean="0">
                <a:solidFill>
                  <a:srgbClr val="0070C0"/>
                </a:solidFill>
              </a:rPr>
              <a:t>wait a bit longer if the </a:t>
            </a:r>
            <a:r>
              <a:rPr lang="en-US" sz="1800" b="1" dirty="0" smtClean="0">
                <a:solidFill>
                  <a:srgbClr val="0070C0"/>
                </a:solidFill>
              </a:rPr>
              <a:t>warrant underlying stock </a:t>
            </a:r>
            <a:r>
              <a:rPr lang="en-US" sz="1800" dirty="0" smtClean="0">
                <a:solidFill>
                  <a:srgbClr val="0070C0"/>
                </a:solidFill>
              </a:rPr>
              <a:t>price is predicted to go up. Take profit sooner if price going predicted to go down</a:t>
            </a:r>
            <a:endParaRPr lang="en-US" sz="1800" dirty="0">
              <a:solidFill>
                <a:srgbClr val="0070C0"/>
              </a:solidFill>
            </a:endParaRPr>
          </a:p>
        </p:txBody>
      </p:sp>
    </p:spTree>
    <p:extLst>
      <p:ext uri="{BB962C8B-B14F-4D97-AF65-F5344CB8AC3E}">
        <p14:creationId xmlns:p14="http://schemas.microsoft.com/office/powerpoint/2010/main" val="426316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 </a:t>
            </a:r>
            <a:r>
              <a:rPr lang="en-US" dirty="0"/>
              <a:t>First AI Boom </a:t>
            </a:r>
          </a:p>
        </p:txBody>
      </p:sp>
      <p:pic>
        <p:nvPicPr>
          <p:cNvPr id="2050" name="Picture 2" descr="T:\gDrive\HKUSpace\Executive Certificate in Big Data, A.I. and Investing\boardGamesStep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132856"/>
            <a:ext cx="7202944" cy="336644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043609" y="5642664"/>
            <a:ext cx="7056784" cy="738664"/>
          </a:xfrm>
          <a:prstGeom prst="rect">
            <a:avLst/>
          </a:prstGeom>
          <a:noFill/>
        </p:spPr>
        <p:txBody>
          <a:bodyPr wrap="square" rtlCol="0">
            <a:spAutoFit/>
          </a:bodyPr>
          <a:lstStyle/>
          <a:p>
            <a:r>
              <a:rPr lang="en-US" sz="1400" b="1" dirty="0"/>
              <a:t>Key Points</a:t>
            </a:r>
            <a:r>
              <a:rPr lang="en-US" sz="1400" dirty="0"/>
              <a:t>: </a:t>
            </a:r>
            <a:r>
              <a:rPr lang="en-US" sz="1400" b="1" dirty="0">
                <a:solidFill>
                  <a:srgbClr val="0070C0"/>
                </a:solidFill>
              </a:rPr>
              <a:t>State-Space</a:t>
            </a:r>
            <a:r>
              <a:rPr lang="en-US" sz="1400" dirty="0"/>
              <a:t> (Complete Information and deterministic), </a:t>
            </a:r>
            <a:r>
              <a:rPr lang="en-US" sz="1400" b="1" dirty="0">
                <a:solidFill>
                  <a:srgbClr val="0070C0"/>
                </a:solidFill>
              </a:rPr>
              <a:t>Search Tree </a:t>
            </a:r>
            <a:r>
              <a:rPr lang="en-US" sz="1400" dirty="0"/>
              <a:t>(Brute-force, Heuristic, Adversarial), </a:t>
            </a:r>
            <a:r>
              <a:rPr lang="en-US" sz="1400" b="1" dirty="0">
                <a:solidFill>
                  <a:srgbClr val="0070C0"/>
                </a:solidFill>
              </a:rPr>
              <a:t>Goal</a:t>
            </a:r>
            <a:r>
              <a:rPr lang="en-US" sz="1400" dirty="0"/>
              <a:t> (Score, Weighting)</a:t>
            </a:r>
          </a:p>
          <a:p>
            <a:endParaRPr lang="en-US" sz="1400" dirty="0"/>
          </a:p>
        </p:txBody>
      </p:sp>
    </p:spTree>
    <p:extLst>
      <p:ext uri="{BB962C8B-B14F-4D97-AF65-F5344CB8AC3E}">
        <p14:creationId xmlns:p14="http://schemas.microsoft.com/office/powerpoint/2010/main" val="166913630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smtClean="0"/>
              <a:t>8. Trained Model Usage</a:t>
            </a:r>
            <a:endParaRPr lang="en-US" dirty="0"/>
          </a:p>
        </p:txBody>
      </p:sp>
      <p:sp>
        <p:nvSpPr>
          <p:cNvPr id="7" name="Content Placeholder 1"/>
          <p:cNvSpPr txBox="1">
            <a:spLocks/>
          </p:cNvSpPr>
          <p:nvPr/>
        </p:nvSpPr>
        <p:spPr>
          <a:xfrm>
            <a:off x="395536" y="1700808"/>
            <a:ext cx="7992888" cy="32403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smtClean="0"/>
              <a:t>Used by institutional </a:t>
            </a:r>
            <a:r>
              <a:rPr lang="en-US" sz="1600" b="1" dirty="0" smtClean="0">
                <a:solidFill>
                  <a:srgbClr val="0070C0"/>
                </a:solidFill>
              </a:rPr>
              <a:t>Execution </a:t>
            </a:r>
            <a:r>
              <a:rPr lang="en-US" sz="1600" b="1" dirty="0" err="1" smtClean="0">
                <a:solidFill>
                  <a:srgbClr val="0070C0"/>
                </a:solidFill>
              </a:rPr>
              <a:t>Algos</a:t>
            </a:r>
            <a:r>
              <a:rPr lang="en-US" sz="1600" dirty="0" smtClean="0"/>
              <a:t>, such as </a:t>
            </a:r>
            <a:r>
              <a:rPr lang="en-US" sz="1600" b="1" dirty="0">
                <a:solidFill>
                  <a:srgbClr val="0070C0"/>
                </a:solidFill>
              </a:rPr>
              <a:t>VWAP</a:t>
            </a:r>
            <a:r>
              <a:rPr lang="en-US" sz="1600" dirty="0"/>
              <a:t> to decide when to trade </a:t>
            </a:r>
            <a:r>
              <a:rPr lang="en-US" sz="1600" b="1" dirty="0">
                <a:solidFill>
                  <a:srgbClr val="0070C0"/>
                </a:solidFill>
              </a:rPr>
              <a:t>faster or slower</a:t>
            </a:r>
            <a:r>
              <a:rPr lang="en-US" sz="1600" dirty="0" smtClean="0"/>
              <a:t> </a:t>
            </a:r>
            <a:br>
              <a:rPr lang="en-US" sz="1600" dirty="0" smtClean="0"/>
            </a:br>
            <a:endParaRPr lang="en-US" sz="1600" dirty="0" smtClean="0"/>
          </a:p>
          <a:p>
            <a:pPr marL="285750" indent="-285750">
              <a:buFont typeface="Arial" panose="020B0604020202020204" pitchFamily="34" charset="0"/>
              <a:buChar char="•"/>
            </a:pPr>
            <a:r>
              <a:rPr lang="en-US" sz="1600" dirty="0" smtClean="0"/>
              <a:t>when the price is predicted to move favorably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while the price is predicted to move away :</a:t>
            </a:r>
          </a:p>
          <a:p>
            <a:pPr marL="0" indent="0"/>
            <a:endParaRPr lang="en-US" sz="1600" dirty="0"/>
          </a:p>
          <a:p>
            <a:pPr marL="0" indent="0"/>
            <a:endParaRPr lang="en-US" sz="1600" b="1" u="sng" dirty="0" smtClean="0"/>
          </a:p>
        </p:txBody>
      </p:sp>
      <p:grpSp>
        <p:nvGrpSpPr>
          <p:cNvPr id="19" name="Group 18"/>
          <p:cNvGrpSpPr/>
          <p:nvPr/>
        </p:nvGrpSpPr>
        <p:grpSpPr>
          <a:xfrm>
            <a:off x="1547664" y="4228434"/>
            <a:ext cx="5256584" cy="1576830"/>
            <a:chOff x="1331640" y="4012410"/>
            <a:chExt cx="5256584" cy="1576830"/>
          </a:xfrm>
        </p:grpSpPr>
        <p:pic>
          <p:nvPicPr>
            <p:cNvPr id="11"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4012410"/>
              <a:ext cx="1569822" cy="1576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ight Arrow 11"/>
            <p:cNvSpPr/>
            <p:nvPr/>
          </p:nvSpPr>
          <p:spPr>
            <a:xfrm>
              <a:off x="5105760" y="4607898"/>
              <a:ext cx="148246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Ahead</a:t>
              </a:r>
              <a:endParaRPr lang="en-US" dirty="0"/>
            </a:p>
          </p:txBody>
        </p:sp>
        <p:sp>
          <p:nvSpPr>
            <p:cNvPr id="13" name="Left Arrow 12"/>
            <p:cNvSpPr/>
            <p:nvPr/>
          </p:nvSpPr>
          <p:spPr>
            <a:xfrm>
              <a:off x="1331640" y="4588474"/>
              <a:ext cx="1728192" cy="50405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Behind</a:t>
              </a:r>
              <a:endParaRPr lang="en-US" dirty="0"/>
            </a:p>
          </p:txBody>
        </p:sp>
        <p:sp>
          <p:nvSpPr>
            <p:cNvPr id="14" name="TextBox 13"/>
            <p:cNvSpPr txBox="1"/>
            <p:nvPr/>
          </p:nvSpPr>
          <p:spPr>
            <a:xfrm>
              <a:off x="1907704" y="4269344"/>
              <a:ext cx="809837" cy="338554"/>
            </a:xfrm>
            <a:prstGeom prst="rect">
              <a:avLst/>
            </a:prstGeom>
            <a:noFill/>
          </p:spPr>
          <p:txBody>
            <a:bodyPr wrap="none" rtlCol="0">
              <a:spAutoFit/>
            </a:bodyPr>
            <a:lstStyle/>
            <a:p>
              <a:r>
                <a:rPr lang="en-US" sz="1600" dirty="0" smtClean="0"/>
                <a:t>Slower</a:t>
              </a:r>
              <a:endParaRPr lang="en-US" sz="1600" dirty="0"/>
            </a:p>
          </p:txBody>
        </p:sp>
        <p:sp>
          <p:nvSpPr>
            <p:cNvPr id="15" name="TextBox 14"/>
            <p:cNvSpPr txBox="1"/>
            <p:nvPr/>
          </p:nvSpPr>
          <p:spPr>
            <a:xfrm>
              <a:off x="5317611" y="4269344"/>
              <a:ext cx="766557" cy="338554"/>
            </a:xfrm>
            <a:prstGeom prst="rect">
              <a:avLst/>
            </a:prstGeom>
            <a:noFill/>
          </p:spPr>
          <p:txBody>
            <a:bodyPr wrap="none" rtlCol="0">
              <a:spAutoFit/>
            </a:bodyPr>
            <a:lstStyle/>
            <a:p>
              <a:r>
                <a:rPr lang="en-US" sz="1600" dirty="0" smtClean="0"/>
                <a:t>Faster</a:t>
              </a:r>
              <a:endParaRPr lang="en-US" sz="1600" dirty="0"/>
            </a:p>
          </p:txBody>
        </p:sp>
      </p:grpSp>
      <p:sp>
        <p:nvSpPr>
          <p:cNvPr id="16" name="Left Arrow 15"/>
          <p:cNvSpPr/>
          <p:nvPr/>
        </p:nvSpPr>
        <p:spPr>
          <a:xfrm>
            <a:off x="4982896" y="2420888"/>
            <a:ext cx="1101272" cy="50405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Slower</a:t>
            </a:r>
            <a:endParaRPr lang="en-US" sz="1400" dirty="0"/>
          </a:p>
        </p:txBody>
      </p:sp>
      <p:sp>
        <p:nvSpPr>
          <p:cNvPr id="18" name="Right Arrow 17"/>
          <p:cNvSpPr/>
          <p:nvPr/>
        </p:nvSpPr>
        <p:spPr>
          <a:xfrm>
            <a:off x="4982896" y="3016376"/>
            <a:ext cx="117328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Faster</a:t>
            </a:r>
            <a:endParaRPr lang="en-US" sz="1600" dirty="0"/>
          </a:p>
        </p:txBody>
      </p:sp>
    </p:spTree>
    <p:extLst>
      <p:ext uri="{BB962C8B-B14F-4D97-AF65-F5344CB8AC3E}">
        <p14:creationId xmlns:p14="http://schemas.microsoft.com/office/powerpoint/2010/main" val="442197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Support Vector Machine (SVM</a:t>
            </a:r>
            <a:r>
              <a:rPr lang="en-US" dirty="0" smtClean="0"/>
              <a:t>) </a:t>
            </a:r>
            <a:endParaRPr lang="en-US" dirty="0"/>
          </a:p>
        </p:txBody>
      </p:sp>
      <p:sp>
        <p:nvSpPr>
          <p:cNvPr id="7" name="Content Placeholder 1"/>
          <p:cNvSpPr txBox="1">
            <a:spLocks/>
          </p:cNvSpPr>
          <p:nvPr/>
        </p:nvSpPr>
        <p:spPr>
          <a:xfrm>
            <a:off x="395536" y="1700808"/>
            <a:ext cx="50405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A classifier </a:t>
            </a:r>
            <a:r>
              <a:rPr lang="en-US" sz="1800" dirty="0"/>
              <a:t>formally defined by a separating </a:t>
            </a:r>
            <a:r>
              <a:rPr lang="en-US" sz="1800" b="1" dirty="0">
                <a:solidFill>
                  <a:srgbClr val="0070C0"/>
                </a:solidFill>
              </a:rPr>
              <a:t>hyperplane</a:t>
            </a:r>
            <a:r>
              <a:rPr lang="en-US" sz="1800" dirty="0"/>
              <a:t>. </a:t>
            </a:r>
            <a:endParaRPr lang="en-US" sz="1800" dirty="0" smtClean="0"/>
          </a:p>
          <a:p>
            <a:endParaRPr lang="en-US" sz="1800" dirty="0"/>
          </a:p>
          <a:p>
            <a:r>
              <a:rPr lang="en-US" sz="1800" dirty="0" smtClean="0"/>
              <a:t>	The goal is to find </a:t>
            </a:r>
            <a:r>
              <a:rPr lang="en-US" sz="1800" dirty="0"/>
              <a:t>the hyperplane that gives the </a:t>
            </a:r>
            <a:r>
              <a:rPr lang="en-US" sz="1800" b="1" dirty="0">
                <a:solidFill>
                  <a:srgbClr val="0070C0"/>
                </a:solidFill>
              </a:rPr>
              <a:t>largest minimum distance to the training examples</a:t>
            </a:r>
            <a:r>
              <a:rPr lang="en-US" sz="1800" dirty="0"/>
              <a:t>. </a:t>
            </a:r>
            <a:r>
              <a:rPr lang="en-US" sz="1800" dirty="0" smtClean="0"/>
              <a:t>Therefore</a:t>
            </a:r>
            <a:r>
              <a:rPr lang="en-US" sz="1800" dirty="0"/>
              <a:t>, the optimal separating hyperplane </a:t>
            </a:r>
            <a:r>
              <a:rPr lang="en-US" sz="1800" i="1" dirty="0"/>
              <a:t>maximizes</a:t>
            </a:r>
            <a:r>
              <a:rPr lang="en-US" sz="1800" dirty="0"/>
              <a:t> the margin of the training </a:t>
            </a:r>
            <a:r>
              <a:rPr lang="en-US" sz="1800" dirty="0" smtClean="0"/>
              <a:t>data</a:t>
            </a:r>
            <a:r>
              <a:rPr lang="en-US" sz="1800" dirty="0"/>
              <a:t> </a:t>
            </a:r>
            <a:r>
              <a:rPr lang="en-US" sz="1800" dirty="0" smtClean="0"/>
              <a:t>(those data points in solid color that formed the maximum margin are the </a:t>
            </a:r>
            <a:r>
              <a:rPr lang="en-US" sz="1800" b="1" dirty="0" smtClean="0">
                <a:solidFill>
                  <a:srgbClr val="0070C0"/>
                </a:solidFill>
              </a:rPr>
              <a:t>support vectors</a:t>
            </a:r>
            <a:r>
              <a:rPr lang="en-US" sz="1800" dirty="0" smtClean="0"/>
              <a:t>)</a:t>
            </a:r>
            <a:endParaRPr lang="en-US" sz="1800" dirty="0"/>
          </a:p>
          <a:p>
            <a:endParaRPr lang="en-US" sz="1800" dirty="0" smtClean="0"/>
          </a:p>
          <a:p>
            <a:pPr lvl="1"/>
            <a:r>
              <a:rPr lang="en-US" sz="1600" dirty="0" smtClean="0">
                <a:hlinkClick r:id="rId2"/>
              </a:rPr>
              <a:t>YouTube: SVM separate complex dataset</a:t>
            </a:r>
            <a:endParaRPr lang="en-US" sz="1400" dirty="0"/>
          </a:p>
          <a:p>
            <a:endParaRPr lang="en-US" sz="1800" dirty="0"/>
          </a:p>
        </p:txBody>
      </p:sp>
      <p:pic>
        <p:nvPicPr>
          <p:cNvPr id="12290" name="Picture 2" descr="The Optimal hyperpla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2204864"/>
            <a:ext cx="3576072" cy="3528392"/>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bwMode="auto">
          <a:xfrm>
            <a:off x="611560" y="4869160"/>
            <a:ext cx="504056"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34385104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Support Vector Machine (SVM)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Nonlinear classification performed </a:t>
            </a:r>
            <a:r>
              <a:rPr lang="en-US" sz="1800" dirty="0"/>
              <a:t>by applying </a:t>
            </a:r>
            <a:r>
              <a:rPr lang="en-US" sz="1800" b="1" dirty="0" smtClean="0">
                <a:solidFill>
                  <a:srgbClr val="0070C0"/>
                </a:solidFill>
              </a:rPr>
              <a:t>kernel transformation</a:t>
            </a:r>
          </a:p>
          <a:p>
            <a:pPr marL="514350" indent="-514350">
              <a:buFont typeface="Arial" panose="020B0604020202020204" pitchFamily="34" charset="0"/>
              <a:buChar char="•"/>
            </a:pPr>
            <a:r>
              <a:rPr lang="en-US" sz="1600" dirty="0" smtClean="0"/>
              <a:t>Transform to </a:t>
            </a:r>
            <a:r>
              <a:rPr lang="en-US" sz="1600" b="1" dirty="0" smtClean="0">
                <a:solidFill>
                  <a:srgbClr val="0070C0"/>
                </a:solidFill>
              </a:rPr>
              <a:t>higher dimension </a:t>
            </a:r>
            <a:r>
              <a:rPr lang="en-US" sz="1600" dirty="0" smtClean="0"/>
              <a:t>space</a:t>
            </a:r>
            <a:endParaRPr lang="en-US" sz="1600" dirty="0" smtClean="0">
              <a:hlinkClick r:id=""/>
            </a:endParaRPr>
          </a:p>
          <a:p>
            <a:endParaRPr lang="en-US" sz="2700" dirty="0"/>
          </a:p>
        </p:txBody>
      </p:sp>
      <p:pic>
        <p:nvPicPr>
          <p:cNvPr id="14338" name="Picture 2" descr="support vector machine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852936"/>
            <a:ext cx="5089050" cy="28480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26654" y="5733256"/>
            <a:ext cx="6840760" cy="369332"/>
          </a:xfrm>
          <a:prstGeom prst="rect">
            <a:avLst/>
          </a:prstGeom>
          <a:noFill/>
        </p:spPr>
        <p:txBody>
          <a:bodyPr wrap="square" rtlCol="0">
            <a:spAutoFit/>
          </a:bodyPr>
          <a:lstStyle/>
          <a:p>
            <a:r>
              <a:rPr lang="en-US" sz="1800" i="1" dirty="0" smtClean="0">
                <a:solidFill>
                  <a:srgbClr val="00B050"/>
                </a:solidFill>
              </a:rPr>
              <a:t>(Notes: Statistical significance, Curse of Dimensionality)</a:t>
            </a:r>
            <a:endParaRPr lang="en-US" sz="1800" i="1" dirty="0">
              <a:solidFill>
                <a:srgbClr val="00B050"/>
              </a:solidFill>
            </a:endParaRPr>
          </a:p>
        </p:txBody>
      </p:sp>
    </p:spTree>
    <p:extLst>
      <p:ext uri="{BB962C8B-B14F-4D97-AF65-F5344CB8AC3E}">
        <p14:creationId xmlns:p14="http://schemas.microsoft.com/office/powerpoint/2010/main" val="251268473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Support Vector Machine (SVM)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Nonlinear classification performed </a:t>
            </a:r>
            <a:r>
              <a:rPr lang="en-US" sz="1800" dirty="0"/>
              <a:t>by applying </a:t>
            </a:r>
            <a:r>
              <a:rPr lang="en-US" sz="1800" b="1" dirty="0" smtClean="0">
                <a:solidFill>
                  <a:srgbClr val="0070C0"/>
                </a:solidFill>
              </a:rPr>
              <a:t>kernel transformation</a:t>
            </a:r>
          </a:p>
          <a:p>
            <a:pPr marL="514350" indent="-514350">
              <a:buFont typeface="Arial" panose="020B0604020202020204" pitchFamily="34" charset="0"/>
              <a:buChar char="•"/>
            </a:pPr>
            <a:r>
              <a:rPr lang="en-US" sz="1600" dirty="0" smtClean="0"/>
              <a:t>Transform </a:t>
            </a:r>
            <a:r>
              <a:rPr lang="en-US" sz="1600" dirty="0"/>
              <a:t>to </a:t>
            </a:r>
            <a:r>
              <a:rPr lang="en-US" sz="1600" b="1" dirty="0" smtClean="0">
                <a:solidFill>
                  <a:srgbClr val="0070C0"/>
                </a:solidFill>
              </a:rPr>
              <a:t>another co-ordinate </a:t>
            </a:r>
            <a:r>
              <a:rPr lang="en-US" sz="1600" dirty="0" smtClean="0"/>
              <a:t>space</a:t>
            </a:r>
            <a:endParaRPr lang="en-US" sz="1600" dirty="0">
              <a:hlinkClick r:id="rId2"/>
            </a:endParaRPr>
          </a:p>
          <a:p>
            <a:pPr marL="0" indent="0"/>
            <a:r>
              <a:rPr lang="en-US" sz="1800" b="1" dirty="0" smtClean="0">
                <a:solidFill>
                  <a:srgbClr val="0070C0"/>
                </a:solidFill>
              </a:rPr>
              <a:t> </a:t>
            </a:r>
          </a:p>
          <a:p>
            <a:endParaRPr lang="en-US" sz="27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2544284"/>
            <a:ext cx="3024336" cy="38370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2578546"/>
            <a:ext cx="3024336" cy="3596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ight Arrow 3"/>
          <p:cNvSpPr/>
          <p:nvPr/>
        </p:nvSpPr>
        <p:spPr bwMode="auto">
          <a:xfrm>
            <a:off x="3995936" y="4051378"/>
            <a:ext cx="792088" cy="60175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37228103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Model Interpretability</a:t>
            </a:r>
          </a:p>
        </p:txBody>
      </p:sp>
      <p:sp>
        <p:nvSpPr>
          <p:cNvPr id="8" name="TextBox 7"/>
          <p:cNvSpPr txBox="1"/>
          <p:nvPr/>
        </p:nvSpPr>
        <p:spPr>
          <a:xfrm>
            <a:off x="1403648" y="1619508"/>
            <a:ext cx="1800200" cy="369332"/>
          </a:xfrm>
          <a:prstGeom prst="rect">
            <a:avLst/>
          </a:prstGeom>
          <a:noFill/>
        </p:spPr>
        <p:txBody>
          <a:bodyPr wrap="square" rtlCol="0">
            <a:spAutoFit/>
          </a:bodyPr>
          <a:lstStyle/>
          <a:p>
            <a:r>
              <a:rPr lang="en-US" sz="1800" b="1" u="sng" dirty="0" smtClean="0"/>
              <a:t>Decision Tree</a:t>
            </a:r>
            <a:endParaRPr lang="en-US" sz="1800" b="1" u="sng" dirty="0"/>
          </a:p>
        </p:txBody>
      </p:sp>
      <p:sp>
        <p:nvSpPr>
          <p:cNvPr id="11" name="TextBox 10"/>
          <p:cNvSpPr txBox="1"/>
          <p:nvPr/>
        </p:nvSpPr>
        <p:spPr>
          <a:xfrm>
            <a:off x="4716016" y="1628800"/>
            <a:ext cx="2880320" cy="369332"/>
          </a:xfrm>
          <a:prstGeom prst="rect">
            <a:avLst/>
          </a:prstGeom>
          <a:noFill/>
        </p:spPr>
        <p:txBody>
          <a:bodyPr wrap="square" rtlCol="0">
            <a:spAutoFit/>
          </a:bodyPr>
          <a:lstStyle/>
          <a:p>
            <a:r>
              <a:rPr lang="en-US" sz="1800" b="1" u="sng" dirty="0" smtClean="0"/>
              <a:t>Support Vector Machine</a:t>
            </a:r>
            <a:endParaRPr lang="en-US" sz="1800" b="1" u="sng" dirty="0"/>
          </a:p>
        </p:txBody>
      </p:sp>
      <p:sp>
        <p:nvSpPr>
          <p:cNvPr id="6" name="TextBox 5"/>
          <p:cNvSpPr txBox="1"/>
          <p:nvPr/>
        </p:nvSpPr>
        <p:spPr>
          <a:xfrm>
            <a:off x="1256606" y="4897633"/>
            <a:ext cx="6336704" cy="923330"/>
          </a:xfrm>
          <a:prstGeom prst="rect">
            <a:avLst/>
          </a:prstGeom>
          <a:noFill/>
        </p:spPr>
        <p:txBody>
          <a:bodyPr wrap="square" rtlCol="0">
            <a:spAutoFit/>
          </a:bodyPr>
          <a:lstStyle/>
          <a:p>
            <a:r>
              <a:rPr lang="en-US" sz="1800" dirty="0" smtClean="0">
                <a:solidFill>
                  <a:srgbClr val="00B050"/>
                </a:solidFill>
              </a:rPr>
              <a:t>If Decision Tree and Support Vector Machine has </a:t>
            </a:r>
            <a:r>
              <a:rPr lang="en-US" sz="1800" b="1" dirty="0" smtClean="0">
                <a:solidFill>
                  <a:srgbClr val="00B050"/>
                </a:solidFill>
              </a:rPr>
              <a:t>similar training time and test accuracy</a:t>
            </a:r>
            <a:r>
              <a:rPr lang="en-US" sz="1800" dirty="0" smtClean="0">
                <a:solidFill>
                  <a:srgbClr val="00B050"/>
                </a:solidFill>
              </a:rPr>
              <a:t>, which model to choose? </a:t>
            </a:r>
            <a:endParaRPr lang="en-US" sz="1800" dirty="0">
              <a:solidFill>
                <a:srgbClr val="00B050"/>
              </a:solidFill>
            </a:endParaRPr>
          </a:p>
          <a:p>
            <a:endParaRPr lang="en-US" sz="1800" dirty="0"/>
          </a:p>
        </p:txBody>
      </p:sp>
      <p:pic>
        <p:nvPicPr>
          <p:cNvPr id="1026" name="Picture 2" descr="SVM: plot decision surface when working with more than 2 features - Stack  Overflow"/>
          <p:cNvPicPr>
            <a:picLocks noChangeAspect="1" noChangeArrowheads="1"/>
          </p:cNvPicPr>
          <p:nvPr/>
        </p:nvPicPr>
        <p:blipFill rotWithShape="1">
          <a:blip r:embed="rId2">
            <a:extLst>
              <a:ext uri="{28A0092B-C50C-407E-A947-70E740481C1C}">
                <a14:useLocalDpi xmlns:a14="http://schemas.microsoft.com/office/drawing/2010/main" val="0"/>
              </a:ext>
            </a:extLst>
          </a:blip>
          <a:srcRect l="4602" b="6809"/>
          <a:stretch/>
        </p:blipFill>
        <p:spPr bwMode="auto">
          <a:xfrm>
            <a:off x="4499992" y="2276872"/>
            <a:ext cx="3480221" cy="235227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132856"/>
            <a:ext cx="3997401" cy="2461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995742" y="5661248"/>
            <a:ext cx="4160434" cy="400110"/>
          </a:xfrm>
          <a:prstGeom prst="rect">
            <a:avLst/>
          </a:prstGeom>
          <a:noFill/>
        </p:spPr>
        <p:txBody>
          <a:bodyPr wrap="none" rtlCol="0">
            <a:spAutoFit/>
          </a:bodyPr>
          <a:lstStyle/>
          <a:p>
            <a:r>
              <a:rPr lang="en-US" sz="2000" dirty="0" smtClean="0"/>
              <a:t>Decision Tree is more interpretable</a:t>
            </a:r>
            <a:endParaRPr lang="en-US" sz="2000" dirty="0"/>
          </a:p>
        </p:txBody>
      </p:sp>
    </p:spTree>
    <p:extLst>
      <p:ext uri="{BB962C8B-B14F-4D97-AF65-F5344CB8AC3E}">
        <p14:creationId xmlns:p14="http://schemas.microsoft.com/office/powerpoint/2010/main" val="496364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smtClean="0"/>
              <a:t>Conclusions and Takeaways</a:t>
            </a:r>
            <a:endParaRPr lang="en-US" dirty="0"/>
          </a:p>
        </p:txBody>
      </p:sp>
      <p:sp>
        <p:nvSpPr>
          <p:cNvPr id="7" name="Content Placeholder 1"/>
          <p:cNvSpPr txBox="1">
            <a:spLocks/>
          </p:cNvSpPr>
          <p:nvPr/>
        </p:nvSpPr>
        <p:spPr>
          <a:xfrm>
            <a:off x="395536" y="1628800"/>
            <a:ext cx="806489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600" dirty="0" smtClean="0"/>
              <a:t>Supervised ML (Machine Learning) is </a:t>
            </a:r>
            <a:r>
              <a:rPr lang="en-US" sz="1600" b="1" dirty="0" smtClean="0">
                <a:solidFill>
                  <a:srgbClr val="0070C0"/>
                </a:solidFill>
              </a:rPr>
              <a:t>data driven </a:t>
            </a:r>
            <a:r>
              <a:rPr lang="en-US" sz="1600" dirty="0" smtClean="0"/>
              <a:t>and thus the </a:t>
            </a:r>
            <a:r>
              <a:rPr lang="en-US" sz="1600" b="1" dirty="0" smtClean="0">
                <a:solidFill>
                  <a:srgbClr val="0070C0"/>
                </a:solidFill>
              </a:rPr>
              <a:t>data is the most important component</a:t>
            </a:r>
            <a:r>
              <a:rPr lang="en-US" sz="1600" dirty="0" smtClean="0"/>
              <a:t>. Spend most of the time (~80%) in sourcing, cleaning, pre-processing the data to useful features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smtClean="0">
                <a:solidFill>
                  <a:srgbClr val="0070C0"/>
                </a:solidFill>
              </a:rPr>
              <a:t>GIGO (Garbage In Garbage Out)</a:t>
            </a:r>
            <a:r>
              <a:rPr lang="en-US" sz="1600" dirty="0" smtClean="0"/>
              <a:t>. No matter how powerful is the ML model, if the data is not relevant, the results will not be good.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The ML </a:t>
            </a:r>
            <a:r>
              <a:rPr lang="en-US" sz="1600" b="1" dirty="0" smtClean="0">
                <a:solidFill>
                  <a:srgbClr val="0070C0"/>
                </a:solidFill>
              </a:rPr>
              <a:t>models are generic </a:t>
            </a:r>
            <a:r>
              <a:rPr lang="en-US" sz="1600" dirty="0" smtClean="0"/>
              <a:t>and they </a:t>
            </a:r>
            <a:r>
              <a:rPr lang="en-US" sz="1600" b="1" dirty="0" smtClean="0">
                <a:solidFill>
                  <a:srgbClr val="0070C0"/>
                </a:solidFill>
              </a:rPr>
              <a:t>learn the knowledge from the data</a:t>
            </a:r>
            <a:r>
              <a:rPr lang="en-US" sz="1600" dirty="0" smtClean="0"/>
              <a:t> (e.g. use decision tree with TA features such as SMA, RSI for </a:t>
            </a:r>
            <a:r>
              <a:rPr lang="en-US" sz="1600" dirty="0"/>
              <a:t>longer </a:t>
            </a:r>
            <a:r>
              <a:rPr lang="en-US" sz="1600" dirty="0" smtClean="0"/>
              <a:t>time horizon price trend prediction). Hence it requires </a:t>
            </a:r>
            <a:r>
              <a:rPr lang="en-US" sz="1600" b="1" dirty="0" smtClean="0">
                <a:solidFill>
                  <a:srgbClr val="0070C0"/>
                </a:solidFill>
              </a:rPr>
              <a:t>Domain Knowledge </a:t>
            </a:r>
            <a:r>
              <a:rPr lang="en-US" sz="1600" dirty="0" smtClean="0"/>
              <a:t>to formulate the right dataset and features in many applications.</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dirty="0" smtClean="0"/>
              <a:t>The ML models </a:t>
            </a:r>
            <a:r>
              <a:rPr lang="en-US" sz="1600" b="1" dirty="0" smtClean="0">
                <a:solidFill>
                  <a:srgbClr val="0070C0"/>
                </a:solidFill>
              </a:rPr>
              <a:t>learn </a:t>
            </a:r>
            <a:r>
              <a:rPr lang="en-US" sz="1600" b="1" dirty="0">
                <a:solidFill>
                  <a:srgbClr val="0070C0"/>
                </a:solidFill>
              </a:rPr>
              <a:t>the relationship </a:t>
            </a:r>
            <a:r>
              <a:rPr lang="en-US" sz="1600" b="1" dirty="0" smtClean="0">
                <a:solidFill>
                  <a:srgbClr val="0070C0"/>
                </a:solidFill>
              </a:rPr>
              <a:t>between the input features and the target</a:t>
            </a:r>
            <a:r>
              <a:rPr lang="en-US" sz="1600" dirty="0" smtClean="0"/>
              <a:t>. If there are rules or formulas between them, </a:t>
            </a:r>
            <a:r>
              <a:rPr lang="en-US" sz="1600" dirty="0"/>
              <a:t>no </a:t>
            </a:r>
            <a:r>
              <a:rPr lang="en-US" sz="1600" dirty="0" smtClean="0"/>
              <a:t>need to use ML. If the input and target relationship doesn’t exist, the Model may still try to learn a “over fit” relationship</a:t>
            </a:r>
            <a:r>
              <a:rPr lang="en-US" sz="1600" smtClean="0"/>
              <a:t>. </a:t>
            </a:r>
            <a:endParaRPr lang="en-US" sz="1600" b="1" u="sng" dirty="0" smtClean="0"/>
          </a:p>
        </p:txBody>
      </p:sp>
    </p:spTree>
    <p:extLst>
      <p:ext uri="{BB962C8B-B14F-4D97-AF65-F5344CB8AC3E}">
        <p14:creationId xmlns:p14="http://schemas.microsoft.com/office/powerpoint/2010/main" val="120295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496" y="620688"/>
            <a:ext cx="8077200" cy="1000125"/>
          </a:xfrm>
        </p:spPr>
        <p:txBody>
          <a:bodyPr/>
          <a:lstStyle/>
          <a:p>
            <a:pPr marL="457200" indent="-457200"/>
            <a:r>
              <a:rPr lang="en-US" dirty="0" smtClean="0"/>
              <a:t>Unsupervised </a:t>
            </a:r>
            <a:r>
              <a:rPr lang="en-US" dirty="0"/>
              <a:t>Learning - </a:t>
            </a:r>
            <a:r>
              <a:rPr lang="en-US" dirty="0" smtClean="0"/>
              <a:t>PCA</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hlinkClick r:id="rId2"/>
              </a:rPr>
              <a:t>Principle Component Analysis</a:t>
            </a:r>
            <a:r>
              <a:rPr lang="en-US" sz="1800" dirty="0" smtClean="0"/>
              <a:t>: </a:t>
            </a:r>
            <a:r>
              <a:rPr lang="en-US" sz="1800" b="1" dirty="0" smtClean="0">
                <a:solidFill>
                  <a:srgbClr val="0070C0"/>
                </a:solidFill>
              </a:rPr>
              <a:t>dimension reduction </a:t>
            </a:r>
            <a:r>
              <a:rPr lang="en-US" sz="1800" dirty="0" smtClean="0"/>
              <a:t>technique </a:t>
            </a:r>
            <a:r>
              <a:rPr lang="en-US" sz="1800" dirty="0"/>
              <a:t>used to </a:t>
            </a:r>
            <a:r>
              <a:rPr lang="en-US" sz="1800" b="1" dirty="0">
                <a:solidFill>
                  <a:srgbClr val="0070C0"/>
                </a:solidFill>
              </a:rPr>
              <a:t>emphasize variation </a:t>
            </a:r>
            <a:r>
              <a:rPr lang="en-US" sz="1800" dirty="0"/>
              <a:t>and bring out strong patterns in a </a:t>
            </a:r>
            <a:r>
              <a:rPr lang="en-US" sz="1800" dirty="0" smtClean="0"/>
              <a:t>dataset</a:t>
            </a: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56</a:t>
            </a:fld>
            <a:endParaRPr lang="en-US" sz="1400" dirty="0">
              <a:latin typeface="Arial" charset="0"/>
            </a:endParaRPr>
          </a:p>
        </p:txBody>
      </p:sp>
      <p:pic>
        <p:nvPicPr>
          <p:cNvPr id="2" name="Picture 1" descr="Principal Component Analysis explained visually - Google Chrome"/>
          <p:cNvPicPr>
            <a:picLocks noChangeAspect="1"/>
          </p:cNvPicPr>
          <p:nvPr/>
        </p:nvPicPr>
        <p:blipFill rotWithShape="1">
          <a:blip r:embed="rId3">
            <a:extLst>
              <a:ext uri="{28A0092B-C50C-407E-A947-70E740481C1C}">
                <a14:useLocalDpi xmlns:a14="http://schemas.microsoft.com/office/drawing/2010/main" val="0"/>
              </a:ext>
            </a:extLst>
          </a:blip>
          <a:srcRect l="13333" t="24604" r="18125" b="17324"/>
          <a:stretch/>
        </p:blipFill>
        <p:spPr>
          <a:xfrm>
            <a:off x="1223526" y="2420888"/>
            <a:ext cx="6228794" cy="3398385"/>
          </a:xfrm>
          <a:prstGeom prst="rect">
            <a:avLst/>
          </a:prstGeom>
        </p:spPr>
      </p:pic>
    </p:spTree>
    <p:extLst>
      <p:ext uri="{BB962C8B-B14F-4D97-AF65-F5344CB8AC3E}">
        <p14:creationId xmlns:p14="http://schemas.microsoft.com/office/powerpoint/2010/main" val="12811477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496" y="620688"/>
            <a:ext cx="8077200" cy="1000125"/>
          </a:xfrm>
        </p:spPr>
        <p:txBody>
          <a:bodyPr/>
          <a:lstStyle/>
          <a:p>
            <a:pPr marL="457200" indent="-457200"/>
            <a:r>
              <a:rPr lang="en-US" dirty="0" smtClean="0"/>
              <a:t>Unsupervised </a:t>
            </a:r>
            <a:r>
              <a:rPr lang="en-US" dirty="0"/>
              <a:t>Learning - </a:t>
            </a:r>
            <a:r>
              <a:rPr lang="en-US" dirty="0" smtClean="0"/>
              <a:t>PCA</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57</a:t>
            </a:fld>
            <a:endParaRPr lang="en-US" sz="1400" dirty="0">
              <a:latin typeface="Arial" charset="0"/>
            </a:endParaRPr>
          </a:p>
        </p:txBody>
      </p:sp>
      <p:sp>
        <p:nvSpPr>
          <p:cNvPr id="6" name="TextBox 5"/>
          <p:cNvSpPr txBox="1"/>
          <p:nvPr/>
        </p:nvSpPr>
        <p:spPr>
          <a:xfrm>
            <a:off x="674068" y="2132856"/>
            <a:ext cx="3096344" cy="1754326"/>
          </a:xfrm>
          <a:prstGeom prst="rect">
            <a:avLst/>
          </a:prstGeom>
          <a:noFill/>
        </p:spPr>
        <p:txBody>
          <a:bodyPr wrap="square" rtlCol="0">
            <a:spAutoFit/>
          </a:bodyPr>
          <a:lstStyle/>
          <a:p>
            <a:r>
              <a:rPr lang="en-US" sz="1800" b="1" dirty="0">
                <a:solidFill>
                  <a:srgbClr val="0070C0"/>
                </a:solidFill>
                <a:latin typeface="Arial"/>
                <a:ea typeface="+mn-ea"/>
                <a:cs typeface="Arial"/>
              </a:rPr>
              <a:t>Order Book Imbalance</a:t>
            </a:r>
            <a:r>
              <a:rPr lang="en-US" sz="1800" dirty="0">
                <a:latin typeface="Arial"/>
                <a:ea typeface="+mn-ea"/>
                <a:cs typeface="Arial"/>
              </a:rPr>
              <a:t> in different levels (L1, L2, L3) </a:t>
            </a:r>
            <a:r>
              <a:rPr lang="en-US" sz="1800" dirty="0" smtClean="0">
                <a:latin typeface="Arial"/>
                <a:ea typeface="+mn-ea"/>
                <a:cs typeface="Arial"/>
              </a:rPr>
              <a:t>exhibit linearly patterns which are the candidates to apply PCA to reduce the dimensions</a:t>
            </a:r>
            <a:endParaRPr lang="en-US" sz="1800" dirty="0">
              <a:latin typeface="Arial"/>
              <a:ea typeface="+mn-ea"/>
              <a:cs typeface="Aria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1840105"/>
            <a:ext cx="4305184" cy="39018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755576" y="4581128"/>
            <a:ext cx="2016224" cy="646331"/>
          </a:xfrm>
          <a:prstGeom prst="rect">
            <a:avLst/>
          </a:prstGeom>
          <a:noFill/>
        </p:spPr>
        <p:txBody>
          <a:bodyPr wrap="square" rtlCol="0">
            <a:spAutoFit/>
          </a:bodyPr>
          <a:lstStyle/>
          <a:p>
            <a:r>
              <a:rPr lang="en-US" sz="1800" dirty="0">
                <a:hlinkClick r:id="rId3"/>
              </a:rPr>
              <a:t>Code Example</a:t>
            </a:r>
            <a:endParaRPr lang="en-US" sz="1800" dirty="0"/>
          </a:p>
          <a:p>
            <a:endParaRPr lang="en-US" sz="1800" dirty="0"/>
          </a:p>
        </p:txBody>
      </p:sp>
    </p:spTree>
    <p:extLst>
      <p:ext uri="{BB962C8B-B14F-4D97-AF65-F5344CB8AC3E}">
        <p14:creationId xmlns:p14="http://schemas.microsoft.com/office/powerpoint/2010/main" val="158929211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58</a:t>
            </a:fld>
            <a:endParaRPr lang="en-US" sz="1400" dirty="0">
              <a:latin typeface="Arial" charset="0"/>
            </a:endParaRPr>
          </a:p>
        </p:txBody>
      </p:sp>
      <p:sp>
        <p:nvSpPr>
          <p:cNvPr id="3" name="Title 2"/>
          <p:cNvSpPr>
            <a:spLocks noGrp="1"/>
          </p:cNvSpPr>
          <p:nvPr>
            <p:ph type="title" idx="4294967295"/>
          </p:nvPr>
        </p:nvSpPr>
        <p:spPr>
          <a:xfrm>
            <a:off x="0" y="620713"/>
            <a:ext cx="8676456" cy="1000125"/>
          </a:xfrm>
        </p:spPr>
        <p:txBody>
          <a:bodyPr>
            <a:normAutofit/>
          </a:bodyPr>
          <a:lstStyle/>
          <a:p>
            <a:pPr marL="457200" indent="-457200"/>
            <a:r>
              <a:rPr lang="en-US" i="1" dirty="0" smtClean="0"/>
              <a:t>k-</a:t>
            </a:r>
            <a:r>
              <a:rPr lang="en-US" dirty="0" smtClean="0"/>
              <a:t>Means Clustering</a:t>
            </a:r>
            <a:endParaRPr lang="en-US" dirty="0"/>
          </a:p>
        </p:txBody>
      </p:sp>
      <p:sp>
        <p:nvSpPr>
          <p:cNvPr id="7" name="Content Placeholder 1"/>
          <p:cNvSpPr txBox="1">
            <a:spLocks/>
          </p:cNvSpPr>
          <p:nvPr/>
        </p:nvSpPr>
        <p:spPr>
          <a:xfrm>
            <a:off x="395536" y="1700808"/>
            <a:ext cx="8640960"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i="1" dirty="0" smtClean="0"/>
              <a:t>k</a:t>
            </a:r>
            <a:r>
              <a:rPr lang="en-US" sz="1800" b="1" dirty="0" smtClean="0"/>
              <a:t>-means clustering: </a:t>
            </a:r>
            <a:r>
              <a:rPr lang="en-US" sz="1800" dirty="0" smtClean="0"/>
              <a:t>a </a:t>
            </a:r>
            <a:r>
              <a:rPr lang="en-US" sz="1800" dirty="0"/>
              <a:t>type of </a:t>
            </a:r>
            <a:r>
              <a:rPr lang="en-US" sz="1800" b="1" dirty="0">
                <a:solidFill>
                  <a:srgbClr val="0070C0"/>
                </a:solidFill>
              </a:rPr>
              <a:t>unsupervised </a:t>
            </a:r>
            <a:r>
              <a:rPr lang="en-US" sz="1800" b="1" dirty="0" smtClean="0">
                <a:solidFill>
                  <a:srgbClr val="0070C0"/>
                </a:solidFill>
              </a:rPr>
              <a:t>learning</a:t>
            </a:r>
            <a:r>
              <a:rPr lang="en-US" sz="1800" dirty="0" smtClean="0"/>
              <a:t> (unlabeled data).Find </a:t>
            </a:r>
            <a:r>
              <a:rPr lang="en-US" sz="1800" i="1" dirty="0" smtClean="0"/>
              <a:t>k</a:t>
            </a:r>
            <a:r>
              <a:rPr lang="en-US" sz="1800" dirty="0" smtClean="0"/>
              <a:t> groups </a:t>
            </a:r>
            <a:r>
              <a:rPr lang="en-US" sz="1800" dirty="0"/>
              <a:t>in the </a:t>
            </a:r>
            <a:r>
              <a:rPr lang="en-US" sz="1800" dirty="0" smtClean="0"/>
              <a:t>data. The </a:t>
            </a:r>
            <a:r>
              <a:rPr lang="en-US" sz="1800" dirty="0"/>
              <a:t>algorithm works iteratively to assign each data point to one of </a:t>
            </a:r>
            <a:r>
              <a:rPr lang="en-US" sz="1800" i="1" dirty="0" smtClean="0"/>
              <a:t>k</a:t>
            </a:r>
            <a:r>
              <a:rPr lang="en-US" sz="1800" dirty="0"/>
              <a:t> groups based on the features that are provided. Data points are clustered based on </a:t>
            </a:r>
            <a:r>
              <a:rPr lang="en-US" sz="1800" b="1" dirty="0">
                <a:solidFill>
                  <a:srgbClr val="0070C0"/>
                </a:solidFill>
              </a:rPr>
              <a:t>feature similarity</a:t>
            </a:r>
            <a:r>
              <a:rPr lang="en-US" sz="1800" dirty="0"/>
              <a:t>. </a:t>
            </a:r>
            <a:endParaRPr lang="en-US" sz="1800" dirty="0" smtClean="0"/>
          </a:p>
        </p:txBody>
      </p:sp>
      <p:sp>
        <p:nvSpPr>
          <p:cNvPr id="4" name="TextBox 3"/>
          <p:cNvSpPr txBox="1"/>
          <p:nvPr/>
        </p:nvSpPr>
        <p:spPr>
          <a:xfrm>
            <a:off x="395536" y="3354085"/>
            <a:ext cx="3528392" cy="2739211"/>
          </a:xfrm>
          <a:prstGeom prst="rect">
            <a:avLst/>
          </a:prstGeom>
          <a:noFill/>
        </p:spPr>
        <p:txBody>
          <a:bodyPr wrap="square" rtlCol="0">
            <a:spAutoFit/>
          </a:bodyPr>
          <a:lstStyle/>
          <a:p>
            <a:endParaRPr lang="en-US" sz="1800" dirty="0"/>
          </a:p>
          <a:p>
            <a:pPr marL="800100" lvl="1" indent="-342900">
              <a:buFont typeface="+mj-lt"/>
              <a:buAutoNum type="arabicPeriod"/>
            </a:pPr>
            <a:r>
              <a:rPr lang="en-US" sz="1600" dirty="0" smtClean="0"/>
              <a:t>The </a:t>
            </a:r>
            <a:r>
              <a:rPr lang="en-US" sz="1600" dirty="0"/>
              <a:t>centroids of the </a:t>
            </a:r>
            <a:r>
              <a:rPr lang="en-US" sz="1600" i="1" dirty="0" smtClean="0"/>
              <a:t>k</a:t>
            </a:r>
            <a:r>
              <a:rPr lang="en-US" sz="1600" dirty="0"/>
              <a:t> clusters, which can be used to label new </a:t>
            </a:r>
            <a:r>
              <a:rPr lang="en-US" sz="1600" dirty="0" smtClean="0"/>
              <a:t>data</a:t>
            </a:r>
          </a:p>
          <a:p>
            <a:pPr marL="800100" lvl="1" indent="-342900">
              <a:buFont typeface="+mj-lt"/>
              <a:buAutoNum type="arabicPeriod"/>
            </a:pPr>
            <a:endParaRPr lang="en-US" sz="1600" dirty="0"/>
          </a:p>
          <a:p>
            <a:pPr marL="800100" lvl="1" indent="-342900">
              <a:buFont typeface="+mj-lt"/>
              <a:buAutoNum type="arabicPeriod"/>
            </a:pPr>
            <a:r>
              <a:rPr lang="en-US" sz="1600" dirty="0"/>
              <a:t>Labels for the training data (each data point is assigned to a single cluster)</a:t>
            </a:r>
          </a:p>
          <a:p>
            <a:r>
              <a:rPr lang="en-US" sz="1800" dirty="0"/>
              <a:t> </a:t>
            </a:r>
          </a:p>
          <a:p>
            <a:endParaRPr lang="en-US" dirty="0"/>
          </a:p>
        </p:txBody>
      </p:sp>
      <p:pic>
        <p:nvPicPr>
          <p:cNvPr id="1026" name="Picture 2" descr="https://cdn-images-1.medium.com/max/800/1*4LOxZL6bFl3rXlr2uCiKlQ.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049985" y="2938058"/>
            <a:ext cx="4510608" cy="3382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67172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59</a:t>
            </a:fld>
            <a:endParaRPr lang="en-US" sz="1400" dirty="0">
              <a:latin typeface="Arial" charset="0"/>
            </a:endParaRPr>
          </a:p>
        </p:txBody>
      </p:sp>
      <p:sp>
        <p:nvSpPr>
          <p:cNvPr id="3" name="Title 2"/>
          <p:cNvSpPr>
            <a:spLocks noGrp="1"/>
          </p:cNvSpPr>
          <p:nvPr>
            <p:ph type="title" idx="4294967295"/>
          </p:nvPr>
        </p:nvSpPr>
        <p:spPr>
          <a:xfrm>
            <a:off x="0" y="620713"/>
            <a:ext cx="8820472" cy="1000125"/>
          </a:xfrm>
        </p:spPr>
        <p:txBody>
          <a:bodyPr>
            <a:normAutofit/>
          </a:bodyPr>
          <a:lstStyle/>
          <a:p>
            <a:pPr marL="457200" indent="-457200"/>
            <a:r>
              <a:rPr lang="en-US" i="1" dirty="0" smtClean="0"/>
              <a:t>k-</a:t>
            </a:r>
            <a:r>
              <a:rPr lang="en-US" dirty="0" smtClean="0"/>
              <a:t>Means Clustering</a:t>
            </a:r>
            <a:endParaRPr lang="en-US" dirty="0"/>
          </a:p>
        </p:txBody>
      </p:sp>
      <p:sp>
        <p:nvSpPr>
          <p:cNvPr id="7" name="Content Placeholder 1"/>
          <p:cNvSpPr txBox="1">
            <a:spLocks/>
          </p:cNvSpPr>
          <p:nvPr/>
        </p:nvSpPr>
        <p:spPr>
          <a:xfrm>
            <a:off x="395536" y="1700808"/>
            <a:ext cx="8136904"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Stocks Clustering</a:t>
            </a:r>
            <a:r>
              <a:rPr lang="en-US" sz="1800" dirty="0" smtClean="0"/>
              <a:t>: cluster the stocks in different groups by their underlying characteristics such as volatility and liquidity profile. </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852936"/>
            <a:ext cx="3902143" cy="2342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3704" y="2780928"/>
            <a:ext cx="3938736" cy="276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187624" y="5733256"/>
            <a:ext cx="5562933" cy="707886"/>
          </a:xfrm>
          <a:prstGeom prst="rect">
            <a:avLst/>
          </a:prstGeom>
          <a:noFill/>
        </p:spPr>
        <p:txBody>
          <a:bodyPr wrap="none" rtlCol="0">
            <a:spAutoFit/>
          </a:bodyPr>
          <a:lstStyle/>
          <a:p>
            <a:r>
              <a:rPr lang="en-US" sz="2000" dirty="0" smtClean="0"/>
              <a:t>Example: </a:t>
            </a:r>
            <a:r>
              <a:rPr lang="en-US" sz="2000" dirty="0">
                <a:hlinkClick r:id="rId4"/>
              </a:rPr>
              <a:t>Visualizing the stock market structure</a:t>
            </a:r>
            <a:endParaRPr lang="en-US" sz="2000" dirty="0"/>
          </a:p>
          <a:p>
            <a:endParaRPr lang="en-US" sz="2000" dirty="0"/>
          </a:p>
        </p:txBody>
      </p:sp>
    </p:spTree>
    <p:extLst>
      <p:ext uri="{BB962C8B-B14F-4D97-AF65-F5344CB8AC3E}">
        <p14:creationId xmlns:p14="http://schemas.microsoft.com/office/powerpoint/2010/main" val="36433488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 Approaches</a:t>
            </a:r>
            <a:endParaRPr lang="en-US" dirty="0"/>
          </a:p>
        </p:txBody>
      </p:sp>
      <p:pic>
        <p:nvPicPr>
          <p:cNvPr id="1026" name="Picture 2" descr="https://miro.medium.com/max/1622/1*PJPmgUBaHWwvSMNgmkvbIQ.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662" y="1750589"/>
            <a:ext cx="7261722" cy="4342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70295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Deep Learning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a:p>
            <a:r>
              <a:rPr lang="en-US" sz="2000" dirty="0"/>
              <a:t>	</a:t>
            </a:r>
          </a:p>
        </p:txBody>
      </p:sp>
      <p:pic>
        <p:nvPicPr>
          <p:cNvPr id="4" name="Picture 2" descr="ai machine learning deep learning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t="4348"/>
          <a:stretch/>
        </p:blipFill>
        <p:spPr bwMode="auto">
          <a:xfrm>
            <a:off x="539552" y="1916832"/>
            <a:ext cx="7730024"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6379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Example</a:t>
            </a:r>
            <a:endParaRPr lang="en-US" dirty="0"/>
          </a:p>
        </p:txBody>
      </p:sp>
      <p:sp>
        <p:nvSpPr>
          <p:cNvPr id="7" name="Content Placeholder 1"/>
          <p:cNvSpPr txBox="1">
            <a:spLocks/>
          </p:cNvSpPr>
          <p:nvPr/>
        </p:nvSpPr>
        <p:spPr>
          <a:xfrm>
            <a:off x="395536" y="1700808"/>
            <a:ext cx="8640960" cy="25922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hlinkClick r:id="rId2"/>
              </a:rPr>
              <a:t>Colorize Black &amp; White Photos</a:t>
            </a:r>
            <a:endParaRPr lang="en-US" sz="1800" dirty="0" smtClean="0"/>
          </a:p>
          <a:p>
            <a:endParaRPr lang="en-US" sz="1800" dirty="0" smtClean="0"/>
          </a:p>
          <a:p>
            <a:pPr>
              <a:buFont typeface="Arial" panose="020B0604020202020204" pitchFamily="34" charset="0"/>
              <a:buChar char="•"/>
            </a:pPr>
            <a:r>
              <a:rPr lang="en-US" sz="1800" dirty="0" smtClean="0"/>
              <a:t>Cloud hosted </a:t>
            </a:r>
            <a:r>
              <a:rPr lang="en-US" sz="1800" b="1" dirty="0">
                <a:solidFill>
                  <a:srgbClr val="0070C0"/>
                </a:solidFill>
              </a:rPr>
              <a:t>deep learning models </a:t>
            </a:r>
            <a:r>
              <a:rPr lang="en-US" sz="1800" dirty="0"/>
              <a:t>on </a:t>
            </a:r>
            <a:r>
              <a:rPr lang="en-US" sz="1800" dirty="0" err="1"/>
              <a:t>Algorithmia</a:t>
            </a:r>
            <a:r>
              <a:rPr lang="en-US" sz="1800" dirty="0"/>
              <a:t>. The Colorful Image Colorization </a:t>
            </a:r>
            <a:r>
              <a:rPr lang="en-US" sz="1800" dirty="0" err="1"/>
              <a:t>microservice</a:t>
            </a:r>
            <a:r>
              <a:rPr lang="en-US" sz="1800" dirty="0"/>
              <a:t> is a computer vision algorithm </a:t>
            </a:r>
            <a:r>
              <a:rPr lang="en-US" sz="1800" b="1" dirty="0">
                <a:solidFill>
                  <a:srgbClr val="0070C0"/>
                </a:solidFill>
              </a:rPr>
              <a:t>trained on a million images</a:t>
            </a:r>
            <a:r>
              <a:rPr lang="en-US" sz="1800" dirty="0"/>
              <a:t> from the </a:t>
            </a:r>
            <a:r>
              <a:rPr lang="en-US" sz="1800" b="1" dirty="0" err="1">
                <a:solidFill>
                  <a:srgbClr val="0070C0"/>
                </a:solidFill>
              </a:rPr>
              <a:t>Imagenet</a:t>
            </a:r>
            <a:r>
              <a:rPr lang="en-US" sz="1800" b="1" dirty="0">
                <a:solidFill>
                  <a:srgbClr val="0070C0"/>
                </a:solidFill>
              </a:rPr>
              <a:t> dataset</a:t>
            </a:r>
            <a:r>
              <a:rPr lang="en-US" sz="1800" dirty="0"/>
              <a:t>.</a:t>
            </a:r>
          </a:p>
        </p:txBody>
      </p:sp>
      <p:pic>
        <p:nvPicPr>
          <p:cNvPr id="5122" name="Picture 2" descr="U:\Downloads\tigerColo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6056" y="4525466"/>
            <a:ext cx="3099896" cy="1728192"/>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T:\gDrive\HKUSpace\Executive Certificate in Big Data, A.I. and Investing\tiger.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2649" y="4437112"/>
            <a:ext cx="3251998" cy="1816546"/>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bwMode="auto">
          <a:xfrm>
            <a:off x="3995936" y="5103069"/>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62924942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Neural Networks</a:t>
            </a:r>
            <a:endParaRPr lang="en-US" dirty="0"/>
          </a:p>
        </p:txBody>
      </p:sp>
      <p:sp>
        <p:nvSpPr>
          <p:cNvPr id="7" name="Content Placeholder 1"/>
          <p:cNvSpPr txBox="1">
            <a:spLocks/>
          </p:cNvSpPr>
          <p:nvPr/>
        </p:nvSpPr>
        <p:spPr>
          <a:xfrm>
            <a:off x="395536" y="1700808"/>
            <a:ext cx="8640960"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solidFill>
                  <a:srgbClr val="0070C0"/>
                </a:solidFill>
              </a:rPr>
              <a:t>Connectionism</a:t>
            </a:r>
            <a:r>
              <a:rPr lang="en-US" sz="1800" dirty="0" smtClean="0">
                <a:solidFill>
                  <a:srgbClr val="0070C0"/>
                </a:solidFill>
              </a:rPr>
              <a:t> </a:t>
            </a:r>
            <a:r>
              <a:rPr lang="en-US" sz="1800" dirty="0"/>
              <a:t>inspired by the </a:t>
            </a:r>
            <a:r>
              <a:rPr lang="en-US" sz="1800" b="1" dirty="0">
                <a:solidFill>
                  <a:srgbClr val="0070C0"/>
                </a:solidFill>
              </a:rPr>
              <a:t>biological neural networks </a:t>
            </a:r>
            <a:r>
              <a:rPr lang="en-US" sz="1800" dirty="0"/>
              <a:t>that constitute animal </a:t>
            </a:r>
            <a:r>
              <a:rPr lang="en-US" sz="1800" dirty="0" smtClean="0"/>
              <a:t>brains</a:t>
            </a:r>
          </a:p>
          <a:p>
            <a:pPr marL="0" indent="0"/>
            <a:endParaRPr lang="en-US" sz="1800" dirty="0" smtClean="0"/>
          </a:p>
          <a:p>
            <a:pPr>
              <a:buFont typeface="Arial" panose="020B0604020202020204" pitchFamily="34" charset="0"/>
              <a:buChar char="•"/>
            </a:pPr>
            <a:endParaRPr lang="en-US" sz="1800" dirty="0"/>
          </a:p>
        </p:txBody>
      </p:sp>
      <p:pic>
        <p:nvPicPr>
          <p:cNvPr id="3074" name="Picture 2" descr="neuron synapse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3109902"/>
            <a:ext cx="4392488" cy="22116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upload.wikimedia.org/wikipedia/commons/thumb/4/46/Colored_neural_network.svg/296px-Colored_neural_network.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8144" y="2460500"/>
            <a:ext cx="2898236" cy="3485716"/>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bwMode="auto">
          <a:xfrm>
            <a:off x="4427984" y="3711660"/>
            <a:ext cx="1080120" cy="50405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68125102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a:t>
            </a:r>
            <a:r>
              <a:rPr lang="en-US" dirty="0"/>
              <a:t>- Neural Networks</a:t>
            </a:r>
          </a:p>
        </p:txBody>
      </p:sp>
      <p:sp>
        <p:nvSpPr>
          <p:cNvPr id="7" name="Content Placeholder 1"/>
          <p:cNvSpPr txBox="1">
            <a:spLocks/>
          </p:cNvSpPr>
          <p:nvPr/>
        </p:nvSpPr>
        <p:spPr>
          <a:xfrm>
            <a:off x="395536" y="2060848"/>
            <a:ext cx="3888432" cy="34563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b="1" dirty="0" smtClean="0">
              <a:hlinkClick r:id="rId2"/>
            </a:endParaRPr>
          </a:p>
          <a:p>
            <a:pPr marL="0" indent="0"/>
            <a:r>
              <a:rPr lang="en-US" sz="1800" dirty="0"/>
              <a:t>Think </a:t>
            </a:r>
            <a:r>
              <a:rPr lang="en-US" sz="1800" dirty="0" smtClean="0"/>
              <a:t>of Neurons </a:t>
            </a:r>
            <a:r>
              <a:rPr lang="en-US" sz="1800" dirty="0"/>
              <a:t>as </a:t>
            </a:r>
            <a:r>
              <a:rPr lang="en-US" sz="1800" dirty="0" smtClean="0"/>
              <a:t>a </a:t>
            </a:r>
            <a:r>
              <a:rPr lang="en-US" sz="1800" b="1" dirty="0">
                <a:solidFill>
                  <a:srgbClr val="0070C0"/>
                </a:solidFill>
              </a:rPr>
              <a:t>Lego</a:t>
            </a:r>
            <a:r>
              <a:rPr lang="en-US" sz="1800" dirty="0"/>
              <a:t> building </a:t>
            </a:r>
            <a:r>
              <a:rPr lang="en-US" sz="1800" dirty="0" smtClean="0"/>
              <a:t>blocks. </a:t>
            </a:r>
          </a:p>
          <a:p>
            <a:pPr marL="0" indent="0"/>
            <a:endParaRPr lang="en-US" sz="1800" dirty="0"/>
          </a:p>
          <a:p>
            <a:pPr marL="0" indent="0"/>
            <a:r>
              <a:rPr lang="en-US" sz="1800" dirty="0" smtClean="0"/>
              <a:t>They </a:t>
            </a:r>
            <a:r>
              <a:rPr lang="en-US" sz="1800" dirty="0"/>
              <a:t>can </a:t>
            </a:r>
            <a:r>
              <a:rPr lang="en-US" sz="1800" b="1" dirty="0">
                <a:solidFill>
                  <a:srgbClr val="0070C0"/>
                </a:solidFill>
              </a:rPr>
              <a:t>connect together </a:t>
            </a:r>
            <a:r>
              <a:rPr lang="en-US" sz="1800" dirty="0"/>
              <a:t>to form many different shapes</a:t>
            </a:r>
          </a:p>
          <a:p>
            <a:pPr>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p:txBody>
      </p:sp>
      <p:pic>
        <p:nvPicPr>
          <p:cNvPr id="1026" name="Picture 2" descr="Amazon.com: Brickyard Building Blocks 177 Pieces Large Building Block Toys  for Children Ages 1.5 - 5, Bulk Block Set, Compatible with Duplo (177 pcs):  Toys &amp; Gam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1968896"/>
            <a:ext cx="3836368" cy="3836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96803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Image Classification</a:t>
            </a:r>
            <a:endParaRPr lang="en-US" dirty="0"/>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401" t="-2116" r="7926"/>
          <a:stretch/>
        </p:blipFill>
        <p:spPr>
          <a:xfrm>
            <a:off x="1043608" y="1730499"/>
            <a:ext cx="6480720" cy="4151214"/>
          </a:xfrm>
          <a:prstGeom prst="rect">
            <a:avLst/>
          </a:prstGeom>
        </p:spPr>
      </p:pic>
    </p:spTree>
    <p:extLst>
      <p:ext uri="{BB962C8B-B14F-4D97-AF65-F5344CB8AC3E}">
        <p14:creationId xmlns:p14="http://schemas.microsoft.com/office/powerpoint/2010/main" val="337523107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Image Classification</a:t>
            </a:r>
            <a:endParaRPr lang="en-US" dirty="0"/>
          </a:p>
        </p:txBody>
      </p:sp>
      <p:sp>
        <p:nvSpPr>
          <p:cNvPr id="7" name="Content Placeholder 1"/>
          <p:cNvSpPr txBox="1">
            <a:spLocks/>
          </p:cNvSpPr>
          <p:nvPr/>
        </p:nvSpPr>
        <p:spPr>
          <a:xfrm>
            <a:off x="467544" y="1916832"/>
            <a:ext cx="3384376" cy="36004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Recognize </a:t>
            </a:r>
            <a:r>
              <a:rPr lang="en-US" sz="1800" b="1" dirty="0" smtClean="0">
                <a:solidFill>
                  <a:srgbClr val="0070C0"/>
                </a:solidFill>
              </a:rPr>
              <a:t>car license plate</a:t>
            </a:r>
            <a:r>
              <a:rPr lang="en-US" sz="1800" dirty="0" smtClean="0"/>
              <a:t> from the photos</a:t>
            </a:r>
          </a:p>
          <a:p>
            <a:pPr marL="0" indent="0"/>
            <a:endParaRPr lang="en-US" sz="1800" dirty="0"/>
          </a:p>
          <a:p>
            <a:pPr marL="0" indent="0"/>
            <a:r>
              <a:rPr lang="en-US" sz="1800" dirty="0" smtClean="0"/>
              <a:t>My classmate spent </a:t>
            </a:r>
            <a:r>
              <a:rPr lang="en-US" sz="1800" b="1" dirty="0" smtClean="0">
                <a:solidFill>
                  <a:srgbClr val="0070C0"/>
                </a:solidFill>
              </a:rPr>
              <a:t>6 months </a:t>
            </a:r>
            <a:r>
              <a:rPr lang="en-US" sz="1800" dirty="0" smtClean="0"/>
              <a:t>in his final year project back in 2000 which involve image processing (edge detection) and describe all the shapes</a:t>
            </a:r>
            <a:endParaRPr lang="en-US" sz="1800" dirty="0"/>
          </a:p>
          <a:p>
            <a:pPr>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p:txBody>
      </p:sp>
      <p:grpSp>
        <p:nvGrpSpPr>
          <p:cNvPr id="4" name="Group 3"/>
          <p:cNvGrpSpPr/>
          <p:nvPr/>
        </p:nvGrpSpPr>
        <p:grpSpPr>
          <a:xfrm>
            <a:off x="4067944" y="1916832"/>
            <a:ext cx="4486275" cy="3333750"/>
            <a:chOff x="4067944" y="1916832"/>
            <a:chExt cx="4486275" cy="333375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1916832"/>
              <a:ext cx="4486275" cy="3333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9906" y="4991075"/>
              <a:ext cx="1276350" cy="238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683555" y="4653136"/>
              <a:ext cx="1048685" cy="338554"/>
            </a:xfrm>
            <a:prstGeom prst="rect">
              <a:avLst/>
            </a:prstGeom>
            <a:solidFill>
              <a:schemeClr val="tx1"/>
            </a:solidFill>
          </p:spPr>
          <p:txBody>
            <a:bodyPr wrap="none" rtlCol="0">
              <a:spAutoFit/>
            </a:bodyPr>
            <a:lstStyle/>
            <a:p>
              <a:r>
                <a:rPr lang="en-US" sz="1600" dirty="0" smtClean="0">
                  <a:solidFill>
                    <a:schemeClr val="bg1"/>
                  </a:solidFill>
                </a:rPr>
                <a:t>Speeding</a:t>
              </a:r>
              <a:endParaRPr lang="en-US" sz="1800" dirty="0">
                <a:solidFill>
                  <a:schemeClr val="bg1"/>
                </a:solidFill>
              </a:endParaRPr>
            </a:p>
          </p:txBody>
        </p:sp>
      </p:grpSp>
    </p:spTree>
    <p:extLst>
      <p:ext uri="{BB962C8B-B14F-4D97-AF65-F5344CB8AC3E}">
        <p14:creationId xmlns:p14="http://schemas.microsoft.com/office/powerpoint/2010/main" val="1360963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Image Classification</a:t>
            </a:r>
            <a:endParaRPr lang="en-US" dirty="0"/>
          </a:p>
        </p:txBody>
      </p:sp>
      <p:sp>
        <p:nvSpPr>
          <p:cNvPr id="7" name="Content Placeholder 1"/>
          <p:cNvSpPr txBox="1">
            <a:spLocks/>
          </p:cNvSpPr>
          <p:nvPr/>
        </p:nvSpPr>
        <p:spPr>
          <a:xfrm>
            <a:off x="827584" y="1772816"/>
            <a:ext cx="7416824"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Recognize </a:t>
            </a:r>
            <a:r>
              <a:rPr lang="en-US" sz="1800" b="1" dirty="0" smtClean="0">
                <a:solidFill>
                  <a:srgbClr val="0070C0"/>
                </a:solidFill>
              </a:rPr>
              <a:t>hand-written</a:t>
            </a:r>
            <a:r>
              <a:rPr lang="en-US" sz="1800" dirty="0" smtClean="0"/>
              <a:t> zip code and route the mails accordingly</a:t>
            </a:r>
            <a:endParaRPr lang="en-US" sz="1800" dirty="0"/>
          </a:p>
          <a:p>
            <a:pPr>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p:txBody>
      </p:sp>
      <p:sp>
        <p:nvSpPr>
          <p:cNvPr id="8" name="TextBox 7"/>
          <p:cNvSpPr txBox="1"/>
          <p:nvPr/>
        </p:nvSpPr>
        <p:spPr>
          <a:xfrm>
            <a:off x="1150669" y="5784780"/>
            <a:ext cx="3826689" cy="369332"/>
          </a:xfrm>
          <a:prstGeom prst="rect">
            <a:avLst/>
          </a:prstGeom>
          <a:noFill/>
        </p:spPr>
        <p:txBody>
          <a:bodyPr wrap="none" rtlCol="0">
            <a:spAutoFit/>
          </a:bodyPr>
          <a:lstStyle/>
          <a:p>
            <a:r>
              <a:rPr lang="en-US" sz="1800" dirty="0" smtClean="0"/>
              <a:t>Code Example: </a:t>
            </a:r>
            <a:r>
              <a:rPr lang="en-US" sz="1800" dirty="0" smtClean="0">
                <a:hlinkClick r:id="rId2"/>
              </a:rPr>
              <a:t>Digits Classification</a:t>
            </a:r>
            <a:endParaRPr lang="en-US" sz="1800" dirty="0"/>
          </a:p>
        </p:txBody>
      </p:sp>
      <p:sp>
        <p:nvSpPr>
          <p:cNvPr id="9" name="Sun 8"/>
          <p:cNvSpPr/>
          <p:nvPr/>
        </p:nvSpPr>
        <p:spPr bwMode="auto">
          <a:xfrm>
            <a:off x="466532" y="5681414"/>
            <a:ext cx="653330" cy="576064"/>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2050" name="Picture 2" descr="「postal code mail」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2420888"/>
            <a:ext cx="3543697" cy="287521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美國郵區編號- 维基百科，自由的百科全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27" y="2564904"/>
            <a:ext cx="3680797" cy="2521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86023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CNN</a:t>
            </a:r>
            <a:endParaRPr lang="en-US" dirty="0"/>
          </a:p>
        </p:txBody>
      </p:sp>
      <p:sp>
        <p:nvSpPr>
          <p:cNvPr id="7" name="Content Placeholder 1"/>
          <p:cNvSpPr txBox="1">
            <a:spLocks/>
          </p:cNvSpPr>
          <p:nvPr/>
        </p:nvSpPr>
        <p:spPr>
          <a:xfrm>
            <a:off x="395536" y="1700808"/>
            <a:ext cx="8640960"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916832"/>
            <a:ext cx="7610475" cy="3533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172011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CNN Use Cases </a:t>
            </a:r>
            <a:r>
              <a:rPr lang="en-US" dirty="0" smtClean="0"/>
              <a:t>- Satellite </a:t>
            </a:r>
            <a:r>
              <a:rPr lang="en-US" dirty="0"/>
              <a:t>image</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t>Oil reserves are often stored in floating tanks around </a:t>
            </a:r>
            <a:r>
              <a:rPr lang="en-US" sz="1800" dirty="0" smtClean="0"/>
              <a:t>the world</a:t>
            </a:r>
            <a:r>
              <a:rPr lang="en-US" sz="1800" dirty="0"/>
              <a:t>, whose lid rises and falls </a:t>
            </a:r>
            <a:r>
              <a:rPr lang="en-US" sz="1800" dirty="0" smtClean="0"/>
              <a:t>with increasing </a:t>
            </a:r>
            <a:r>
              <a:rPr lang="en-US" sz="1800" dirty="0"/>
              <a:t>or decreasing storage. With the rising and falling height</a:t>
            </a:r>
            <a:r>
              <a:rPr lang="en-US" sz="1800" b="1" dirty="0">
                <a:solidFill>
                  <a:srgbClr val="0070C0"/>
                </a:solidFill>
              </a:rPr>
              <a:t>, the </a:t>
            </a:r>
            <a:r>
              <a:rPr lang="en-US" sz="1800" b="1" dirty="0" smtClean="0">
                <a:solidFill>
                  <a:srgbClr val="0070C0"/>
                </a:solidFill>
              </a:rPr>
              <a:t>crescent-shaped shadows </a:t>
            </a:r>
            <a:r>
              <a:rPr lang="en-US" sz="1800" b="1" dirty="0">
                <a:solidFill>
                  <a:srgbClr val="0070C0"/>
                </a:solidFill>
              </a:rPr>
              <a:t>cast by the sun also change shape</a:t>
            </a:r>
            <a:r>
              <a:rPr lang="en-US" sz="1800" dirty="0"/>
              <a:t>. By </a:t>
            </a:r>
            <a:r>
              <a:rPr lang="en-US" sz="1800" b="1" dirty="0">
                <a:solidFill>
                  <a:srgbClr val="0070C0"/>
                </a:solidFill>
              </a:rPr>
              <a:t>tracking these shape changes </a:t>
            </a:r>
            <a:r>
              <a:rPr lang="en-US" sz="1800" b="1" dirty="0" smtClean="0">
                <a:solidFill>
                  <a:srgbClr val="0070C0"/>
                </a:solidFill>
              </a:rPr>
              <a:t>(Deep Learning - CNN)</a:t>
            </a:r>
            <a:r>
              <a:rPr lang="en-US" sz="1800" dirty="0" smtClean="0"/>
              <a:t>, </a:t>
            </a:r>
            <a:r>
              <a:rPr lang="en-US" sz="1800" i="1" dirty="0">
                <a:hlinkClick r:id="rId2"/>
              </a:rPr>
              <a:t>Orbital Insights </a:t>
            </a:r>
            <a:r>
              <a:rPr lang="en-US" sz="1800" dirty="0"/>
              <a:t>predicts </a:t>
            </a:r>
            <a:r>
              <a:rPr lang="en-US" sz="1800" dirty="0" smtClean="0"/>
              <a:t>oil inventory levels. </a:t>
            </a:r>
            <a:r>
              <a:rPr lang="en-US" sz="1800" dirty="0" smtClean="0">
                <a:hlinkClick r:id="rId3"/>
              </a:rPr>
              <a:t>https</a:t>
            </a:r>
            <a:r>
              <a:rPr lang="en-US" sz="1800" dirty="0">
                <a:hlinkClick r:id="rId3"/>
              </a:rPr>
              <a:t>://www.wired.com/2015/03/orbital-insight</a:t>
            </a:r>
            <a:r>
              <a:rPr lang="en-US" sz="1800" dirty="0" smtClean="0">
                <a:hlinkClick r:id="rId3"/>
              </a:rPr>
              <a:t>/</a:t>
            </a:r>
            <a:endParaRPr lang="en-US" sz="1800" dirty="0" smtClean="0"/>
          </a:p>
          <a:p>
            <a:pPr marL="0" indent="0"/>
            <a:endParaRPr lang="en-US" sz="1800" dirty="0"/>
          </a:p>
        </p:txBody>
      </p:sp>
      <p:pic>
        <p:nvPicPr>
          <p:cNvPr id="8" name="Picture 2" descr="satellite imagery oil lidçåçæå°çµ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3768" y="3277741"/>
            <a:ext cx="5214926" cy="3061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513435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CNN Use Cases </a:t>
            </a:r>
            <a:r>
              <a:rPr lang="en-US" dirty="0" smtClean="0"/>
              <a:t>– Trading Charts</a:t>
            </a:r>
            <a:endParaRPr lang="en-US" dirty="0"/>
          </a:p>
        </p:txBody>
      </p:sp>
      <p:sp>
        <p:nvSpPr>
          <p:cNvPr id="7" name="Content Placeholder 1"/>
          <p:cNvSpPr txBox="1">
            <a:spLocks/>
          </p:cNvSpPr>
          <p:nvPr/>
        </p:nvSpPr>
        <p:spPr>
          <a:xfrm>
            <a:off x="395536" y="1700808"/>
            <a:ext cx="8640960"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solidFill>
                  <a:srgbClr val="0070C0"/>
                </a:solidFill>
                <a:hlinkClick r:id="rId2"/>
              </a:rPr>
              <a:t>CNN </a:t>
            </a:r>
            <a:r>
              <a:rPr lang="en-US" sz="1800" dirty="0" smtClean="0">
                <a:hlinkClick r:id="rId2"/>
              </a:rPr>
              <a:t>analyzing charts like </a:t>
            </a:r>
            <a:r>
              <a:rPr lang="en-US" sz="1800" b="1" dirty="0" smtClean="0">
                <a:solidFill>
                  <a:srgbClr val="0070C0"/>
                </a:solidFill>
                <a:hlinkClick r:id="rId2"/>
              </a:rPr>
              <a:t>Candle Sticks</a:t>
            </a:r>
            <a:r>
              <a:rPr lang="en-US" sz="1800" dirty="0"/>
              <a:t>, RSI and Moving </a:t>
            </a:r>
            <a:r>
              <a:rPr lang="en-US" sz="1800" dirty="0" smtClean="0"/>
              <a:t>average. Generate </a:t>
            </a:r>
            <a:r>
              <a:rPr lang="en-US" sz="1800" dirty="0"/>
              <a:t>useful analytics </a:t>
            </a:r>
            <a:r>
              <a:rPr lang="en-US" sz="1800" dirty="0" smtClean="0"/>
              <a:t>such </a:t>
            </a:r>
            <a:r>
              <a:rPr lang="en-US" sz="1800" dirty="0"/>
              <a:t>as classifying the strength of certain signals, spotting anomaly and learning the underlying patters for future predictions.</a:t>
            </a:r>
          </a:p>
          <a:p>
            <a:pPr>
              <a:buFont typeface="Arial" panose="020B0604020202020204" pitchFamily="34" charset="0"/>
              <a:buChar char="•"/>
            </a:pPr>
            <a:endParaRPr lang="en-US" sz="1800" dirty="0" smtClean="0"/>
          </a:p>
          <a:p>
            <a:pPr marL="0" indent="0"/>
            <a:endParaRPr lang="en-US" sz="1800" dirty="0"/>
          </a:p>
        </p:txBody>
      </p:sp>
      <p:pic>
        <p:nvPicPr>
          <p:cNvPr id="6146" name="Picture 2" descr="candlestick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3118469"/>
            <a:ext cx="2381250" cy="276225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andlestick的圖片搜尋結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3543" y="2852935"/>
            <a:ext cx="6113863" cy="3440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81187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a:t>
            </a:fld>
            <a:endParaRPr lang="en-US" sz="1400" dirty="0">
              <a:latin typeface="Arial" charset="0"/>
            </a:endParaRPr>
          </a:p>
        </p:txBody>
      </p:sp>
      <p:sp>
        <p:nvSpPr>
          <p:cNvPr id="7" name="Content Placeholder 1"/>
          <p:cNvSpPr txBox="1">
            <a:spLocks/>
          </p:cNvSpPr>
          <p:nvPr/>
        </p:nvSpPr>
        <p:spPr>
          <a:xfrm>
            <a:off x="395536" y="1700808"/>
            <a:ext cx="441777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Machine Learning: </a:t>
            </a:r>
            <a:r>
              <a:rPr lang="en-US" sz="1600" dirty="0" smtClean="0"/>
              <a:t>a branch </a:t>
            </a:r>
            <a:r>
              <a:rPr lang="en-US" sz="1600" dirty="0"/>
              <a:t>of </a:t>
            </a:r>
            <a:r>
              <a:rPr lang="en-US" sz="1600" dirty="0" smtClean="0"/>
              <a:t>AI and the key driver is </a:t>
            </a:r>
            <a:r>
              <a:rPr lang="en-US" sz="1600" b="1" dirty="0" smtClean="0">
                <a:solidFill>
                  <a:srgbClr val="0070C0"/>
                </a:solidFill>
              </a:rPr>
              <a:t>(big) data</a:t>
            </a:r>
            <a:r>
              <a:rPr lang="en-US" sz="1600" dirty="0" smtClean="0"/>
              <a:t> from Internet, Mobile and </a:t>
            </a:r>
            <a:r>
              <a:rPr lang="en-US" sz="1600" dirty="0" err="1" smtClean="0"/>
              <a:t>IoT</a:t>
            </a:r>
            <a:r>
              <a:rPr lang="en-US" sz="1600" dirty="0" smtClean="0"/>
              <a:t> (Internet of Things which are sensors, smart devices etc.)</a:t>
            </a:r>
            <a:endParaRPr lang="en-US" sz="1600" dirty="0"/>
          </a:p>
          <a:p>
            <a:pPr marL="0" indent="0"/>
            <a:endParaRPr lang="en-US" sz="1600" dirty="0" smtClean="0"/>
          </a:p>
          <a:p>
            <a:pPr marL="0" indent="0"/>
            <a:r>
              <a:rPr lang="en-US" sz="1600" dirty="0" smtClean="0">
                <a:solidFill>
                  <a:srgbClr val="00B050"/>
                </a:solidFill>
              </a:rPr>
              <a:t>Example</a:t>
            </a:r>
            <a:r>
              <a:rPr lang="en-US" sz="1600" dirty="0" smtClean="0"/>
              <a:t>: 1.3 </a:t>
            </a:r>
            <a:r>
              <a:rPr lang="en-US" sz="1600" dirty="0"/>
              <a:t>billions of faces in </a:t>
            </a:r>
            <a:r>
              <a:rPr lang="en-US" sz="1600" dirty="0" smtClean="0"/>
              <a:t>China, </a:t>
            </a:r>
            <a:r>
              <a:rPr lang="en-US" sz="1600" dirty="0"/>
              <a:t>how can tell a computer to  recognize a person?</a:t>
            </a:r>
          </a:p>
          <a:p>
            <a:pPr marL="0" indent="0"/>
            <a:endParaRPr lang="en-US" sz="1800" dirty="0" smtClean="0"/>
          </a:p>
          <a:p>
            <a:pPr marL="400050" lvl="1" indent="0"/>
            <a:r>
              <a:rPr lang="en-US" sz="1600" b="1" dirty="0">
                <a:latin typeface="Courier New" panose="02070309020205020404" pitchFamily="49" charset="0"/>
                <a:cs typeface="Courier New" panose="02070309020205020404" pitchFamily="49" charset="0"/>
              </a:rPr>
              <a:t># pseudo code</a:t>
            </a:r>
            <a:endParaRPr lang="en-US" sz="1600" dirty="0" smtClean="0"/>
          </a:p>
          <a:p>
            <a:pPr marL="400050" lvl="1" indent="0"/>
            <a:r>
              <a:rPr lang="en-US" sz="1200" dirty="0" smtClean="0">
                <a:latin typeface="Courier New" panose="02070309020205020404" pitchFamily="49" charset="0"/>
                <a:cs typeface="Courier New" panose="02070309020205020404" pitchFamily="49" charset="0"/>
              </a:rPr>
              <a:t>Color in {brown, yellow, black}</a:t>
            </a:r>
          </a:p>
          <a:p>
            <a:pPr marL="400050" lvl="1" indent="0"/>
            <a:endParaRPr lang="en-US" sz="1200" dirty="0" smtClean="0">
              <a:latin typeface="Courier New" panose="02070309020205020404" pitchFamily="49" charset="0"/>
              <a:cs typeface="Courier New" panose="02070309020205020404" pitchFamily="49" charset="0"/>
            </a:endParaRPr>
          </a:p>
          <a:p>
            <a:pPr marL="400050" lvl="1" indent="0"/>
            <a:r>
              <a:rPr lang="en-US" sz="1200" dirty="0" smtClean="0">
                <a:latin typeface="Courier New" panose="02070309020205020404" pitchFamily="49" charset="0"/>
                <a:cs typeface="Courier New" panose="02070309020205020404" pitchFamily="49" charset="0"/>
              </a:rPr>
              <a:t>Has {hair, eye * 2, nose, mouth,</a:t>
            </a:r>
          </a:p>
          <a:p>
            <a:pPr marL="400050" lvl="1" indent="0"/>
            <a:r>
              <a:rPr lang="en-US" sz="1200" dirty="0" smtClean="0">
                <a:latin typeface="Courier New" panose="02070309020205020404" pitchFamily="49" charset="0"/>
                <a:cs typeface="Courier New" panose="02070309020205020404" pitchFamily="49" charset="0"/>
              </a:rPr>
              <a:t>     ear * 2 ……}</a:t>
            </a:r>
          </a:p>
          <a:p>
            <a:pPr marL="400050" lvl="1" indent="0"/>
            <a:endParaRPr lang="en-US" sz="1200" dirty="0" smtClean="0">
              <a:latin typeface="Courier New" panose="02070309020205020404" pitchFamily="49" charset="0"/>
              <a:cs typeface="Courier New" panose="02070309020205020404" pitchFamily="49" charset="0"/>
            </a:endParaRPr>
          </a:p>
          <a:p>
            <a:pPr marL="400050" lvl="1" indent="0"/>
            <a:r>
              <a:rPr lang="en-US" sz="1200" dirty="0" smtClean="0">
                <a:latin typeface="Courier New" panose="02070309020205020404" pitchFamily="49" charset="0"/>
                <a:cs typeface="Courier New" panose="02070309020205020404" pitchFamily="49" charset="0"/>
              </a:rPr>
              <a:t>Eye: {black, white, brown ……..}</a:t>
            </a:r>
          </a:p>
          <a:p>
            <a:pPr marL="400050" lvl="1" indent="0"/>
            <a:r>
              <a:rPr lang="en-US" sz="1200" dirty="0" smtClean="0">
                <a:latin typeface="Courier New" panose="02070309020205020404" pitchFamily="49" charset="0"/>
                <a:cs typeface="Courier New" panose="02070309020205020404" pitchFamily="49" charset="0"/>
              </a:rPr>
              <a:t>……………….</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8892" y="1772816"/>
            <a:ext cx="3973587" cy="4229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Connector 3"/>
          <p:cNvCxnSpPr/>
          <p:nvPr/>
        </p:nvCxnSpPr>
        <p:spPr bwMode="auto">
          <a:xfrm>
            <a:off x="4918892" y="6002512"/>
            <a:ext cx="3973587"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TextBox 1"/>
          <p:cNvSpPr txBox="1"/>
          <p:nvPr/>
        </p:nvSpPr>
        <p:spPr>
          <a:xfrm>
            <a:off x="497863" y="5996510"/>
            <a:ext cx="8630889" cy="507831"/>
          </a:xfrm>
          <a:prstGeom prst="rect">
            <a:avLst/>
          </a:prstGeom>
          <a:noFill/>
        </p:spPr>
        <p:txBody>
          <a:bodyPr wrap="none" rtlCol="0">
            <a:spAutoFit/>
          </a:bodyPr>
          <a:lstStyle/>
          <a:p>
            <a:pPr marL="0" lvl="1"/>
            <a:r>
              <a:rPr lang="en-US" sz="1100" dirty="0">
                <a:hlinkClick r:id="rId3"/>
              </a:rPr>
              <a:t>https://www.npr.org/sections/therecord/2018/05/23/613692526/thanks-to-ai-a-3rd-person-is-arrested-following-a-pop-superstars-concert</a:t>
            </a:r>
            <a:endParaRPr lang="en-US" sz="1100" dirty="0"/>
          </a:p>
          <a:p>
            <a:endParaRPr lang="en-US" sz="1600" dirty="0"/>
          </a:p>
        </p:txBody>
      </p:sp>
      <p:pic>
        <p:nvPicPr>
          <p:cNvPr id="1026" name="Picture 2" descr="「jacky cheung」的圖片搜尋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4008" y="3717032"/>
            <a:ext cx="1514504" cy="1009669"/>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pPr marL="457200" indent="-457200"/>
            <a:r>
              <a:rPr lang="en-US" kern="0" smtClean="0"/>
              <a:t>Introduction to AI - Third AI Boom (Now)</a:t>
            </a:r>
            <a:endParaRPr lang="en-US" kern="0" dirty="0"/>
          </a:p>
        </p:txBody>
      </p:sp>
    </p:spTree>
    <p:extLst>
      <p:ext uri="{BB962C8B-B14F-4D97-AF65-F5344CB8AC3E}">
        <p14:creationId xmlns:p14="http://schemas.microsoft.com/office/powerpoint/2010/main" val="397147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Use Cases – Face Recognition</a:t>
            </a:r>
            <a:endParaRPr lang="en-US" dirty="0"/>
          </a:p>
        </p:txBody>
      </p:sp>
      <p:sp>
        <p:nvSpPr>
          <p:cNvPr id="7" name="Content Placeholder 1"/>
          <p:cNvSpPr txBox="1">
            <a:spLocks/>
          </p:cNvSpPr>
          <p:nvPr/>
        </p:nvSpPr>
        <p:spPr>
          <a:xfrm>
            <a:off x="10690" y="1722326"/>
            <a:ext cx="5137374" cy="98659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1600" dirty="0" smtClean="0"/>
              <a:t>Limitation of Face Recognition – people </a:t>
            </a:r>
            <a:r>
              <a:rPr lang="en-US" sz="1600" b="1" dirty="0" smtClean="0">
                <a:solidFill>
                  <a:srgbClr val="0070C0"/>
                </a:solidFill>
              </a:rPr>
              <a:t>wearing masks</a:t>
            </a:r>
            <a:r>
              <a:rPr lang="en-US" sz="1600" dirty="0" smtClean="0"/>
              <a:t> or with </a:t>
            </a:r>
            <a:r>
              <a:rPr lang="en-US" sz="1600" b="1" dirty="0" smtClean="0">
                <a:solidFill>
                  <a:srgbClr val="0070C0"/>
                </a:solidFill>
              </a:rPr>
              <a:t>paintings</a:t>
            </a:r>
          </a:p>
          <a:p>
            <a:pPr marL="457200" lvl="1" indent="0">
              <a:buNone/>
            </a:pPr>
            <a:endParaRPr lang="en-US" sz="1600" dirty="0" smtClean="0">
              <a:hlinkClick r:id=""/>
            </a:endParaRPr>
          </a:p>
          <a:p>
            <a:pPr marL="457200" lvl="1" indent="0">
              <a:buNone/>
            </a:pPr>
            <a:r>
              <a:rPr lang="en-US" sz="1600" dirty="0" smtClean="0">
                <a:hlinkClick r:id=""/>
              </a:rPr>
              <a:t>With </a:t>
            </a:r>
            <a:r>
              <a:rPr lang="en-US" sz="1600" dirty="0">
                <a:hlinkClick r:id="rId2"/>
              </a:rPr>
              <a:t>painted faces, artists fight facial recognition tech</a:t>
            </a:r>
            <a:endParaRPr lang="en-US" sz="1600" dirty="0"/>
          </a:p>
          <a:p>
            <a:pPr marL="457200" lvl="1" indent="0">
              <a:buNone/>
            </a:pPr>
            <a:endParaRPr lang="en-US" sz="1600" dirty="0"/>
          </a:p>
          <a:p>
            <a:pPr lvl="1">
              <a:buFont typeface="Arial" panose="020B0604020202020204" pitchFamily="34" charset="0"/>
              <a:buChar char="•"/>
            </a:pPr>
            <a:endParaRPr lang="en-US" sz="1600" dirty="0" smtClean="0"/>
          </a:p>
        </p:txBody>
      </p:sp>
      <p:pic>
        <p:nvPicPr>
          <p:cNvPr id="4" name="Picture 2" descr="winnie the pooh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65167" y="3356992"/>
            <a:ext cx="1828420" cy="19564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640285" y="5524588"/>
            <a:ext cx="3384376" cy="707886"/>
          </a:xfrm>
          <a:prstGeom prst="rect">
            <a:avLst/>
          </a:prstGeom>
          <a:noFill/>
        </p:spPr>
        <p:txBody>
          <a:bodyPr wrap="square" rtlCol="0">
            <a:spAutoFit/>
          </a:bodyPr>
          <a:lstStyle/>
          <a:p>
            <a:pPr marL="0" lvl="1"/>
            <a:r>
              <a:rPr lang="en-US" sz="1600" dirty="0">
                <a:solidFill>
                  <a:srgbClr val="FFC000"/>
                </a:solidFill>
                <a:hlinkClick r:id="rId4"/>
              </a:rPr>
              <a:t>How to send Winnie-the-Pooh</a:t>
            </a:r>
            <a:endParaRPr lang="en-US" sz="1600" dirty="0">
              <a:solidFill>
                <a:srgbClr val="FFC000"/>
              </a:solidFill>
            </a:endParaRPr>
          </a:p>
          <a:p>
            <a:endParaRPr lang="en-US" dirty="0"/>
          </a:p>
        </p:txBody>
      </p:sp>
      <p:sp>
        <p:nvSpPr>
          <p:cNvPr id="9" name="Right Arrow 8"/>
          <p:cNvSpPr/>
          <p:nvPr/>
        </p:nvSpPr>
        <p:spPr bwMode="auto">
          <a:xfrm>
            <a:off x="611560" y="5473645"/>
            <a:ext cx="856878" cy="438145"/>
          </a:xfrm>
          <a:prstGeom prst="rightArrow">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8064" y="3521789"/>
            <a:ext cx="3402907" cy="1951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covid mask」的圖片搜尋結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3471" y="1698712"/>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550050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CNN Use </a:t>
            </a:r>
            <a:r>
              <a:rPr lang="en-US" dirty="0"/>
              <a:t>Cases – Face Recognition</a:t>
            </a:r>
          </a:p>
        </p:txBody>
      </p:sp>
      <p:sp>
        <p:nvSpPr>
          <p:cNvPr id="7" name="Content Placeholder 1"/>
          <p:cNvSpPr txBox="1">
            <a:spLocks/>
          </p:cNvSpPr>
          <p:nvPr/>
        </p:nvSpPr>
        <p:spPr>
          <a:xfrm>
            <a:off x="395536" y="1700808"/>
            <a:ext cx="8640960" cy="27363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smtClean="0"/>
          </a:p>
        </p:txBody>
      </p:sp>
      <p:grpSp>
        <p:nvGrpSpPr>
          <p:cNvPr id="9" name="Group 8"/>
          <p:cNvGrpSpPr/>
          <p:nvPr/>
        </p:nvGrpSpPr>
        <p:grpSpPr>
          <a:xfrm>
            <a:off x="611560" y="1700808"/>
            <a:ext cx="7488832" cy="2083208"/>
            <a:chOff x="611560" y="1700808"/>
            <a:chExt cx="7488832" cy="2083208"/>
          </a:xfrm>
        </p:grpSpPr>
        <p:sp>
          <p:nvSpPr>
            <p:cNvPr id="6" name="Cloud 5"/>
            <p:cNvSpPr/>
            <p:nvPr/>
          </p:nvSpPr>
          <p:spPr bwMode="auto">
            <a:xfrm>
              <a:off x="611560" y="1916832"/>
              <a:ext cx="5256584" cy="1584176"/>
            </a:xfrm>
            <a:prstGeom prst="cloud">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2050" name="Picture 2" descr="é»å­è¯ å¡é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l="13836" t="30948" r="13107" b="12300"/>
            <a:stretch/>
          </p:blipFill>
          <p:spPr bwMode="auto">
            <a:xfrm>
              <a:off x="6084168" y="1700808"/>
              <a:ext cx="2016224" cy="208320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83568" y="2132856"/>
              <a:ext cx="4536504" cy="861774"/>
            </a:xfrm>
            <a:prstGeom prst="rect">
              <a:avLst/>
            </a:prstGeom>
            <a:noFill/>
          </p:spPr>
          <p:txBody>
            <a:bodyPr wrap="square" rtlCol="0">
              <a:spAutoFit/>
            </a:bodyPr>
            <a:lstStyle/>
            <a:p>
              <a:pPr lvl="1"/>
              <a:endParaRPr lang="en-US" altLang="zh-TW" sz="1400" dirty="0">
                <a:latin typeface="Arial"/>
                <a:ea typeface="+mn-ea"/>
                <a:cs typeface="Arial"/>
              </a:endParaRPr>
            </a:p>
            <a:p>
              <a:pPr lvl="1"/>
              <a:r>
                <a:rPr lang="zh-TW" altLang="en-US" sz="1800" dirty="0" smtClean="0"/>
                <a:t>化妝</a:t>
              </a:r>
              <a:r>
                <a:rPr lang="zh-TW" altLang="en-US" sz="1800" dirty="0"/>
                <a:t>就係你落咗妝，我仲認得你，你落咗妝，我唔認得你，嗰啲叫做喬裝。</a:t>
              </a:r>
              <a:endParaRPr lang="en-US" sz="1800" dirty="0">
                <a:latin typeface="Arial"/>
                <a:ea typeface="+mn-ea"/>
                <a:cs typeface="Arial"/>
              </a:endParaRPr>
            </a:p>
          </p:txBody>
        </p:sp>
      </p:grpSp>
      <p:sp>
        <p:nvSpPr>
          <p:cNvPr id="8" name="AutoShape 2" descr="iphone face id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1" name="Group 10"/>
          <p:cNvGrpSpPr/>
          <p:nvPr/>
        </p:nvGrpSpPr>
        <p:grpSpPr>
          <a:xfrm>
            <a:off x="1403648" y="3789040"/>
            <a:ext cx="6552728" cy="2627714"/>
            <a:chOff x="1907704" y="3789040"/>
            <a:chExt cx="6552728" cy="2627714"/>
          </a:xfrm>
        </p:grpSpPr>
        <p:sp>
          <p:nvSpPr>
            <p:cNvPr id="4" name="TextBox 3"/>
            <p:cNvSpPr txBox="1"/>
            <p:nvPr/>
          </p:nvSpPr>
          <p:spPr>
            <a:xfrm>
              <a:off x="4067944" y="4293096"/>
              <a:ext cx="4392488" cy="2123658"/>
            </a:xfrm>
            <a:prstGeom prst="rect">
              <a:avLst/>
            </a:prstGeom>
            <a:noFill/>
          </p:spPr>
          <p:txBody>
            <a:bodyPr wrap="square" rtlCol="0">
              <a:spAutoFit/>
            </a:bodyPr>
            <a:lstStyle/>
            <a:p>
              <a:pPr marL="0" lvl="1"/>
              <a:r>
                <a:rPr lang="en-US" altLang="zh-TW" sz="1800" dirty="0">
                  <a:latin typeface="Arial"/>
                  <a:cs typeface="Arial"/>
                </a:rPr>
                <a:t>If you can still unlock </a:t>
              </a:r>
              <a:r>
                <a:rPr lang="en-US" altLang="zh-TW" sz="1800" dirty="0" err="1">
                  <a:latin typeface="Arial"/>
                  <a:cs typeface="Arial"/>
                </a:rPr>
                <a:t>FaceId</a:t>
              </a:r>
              <a:r>
                <a:rPr lang="en-US" altLang="zh-TW" sz="1800" dirty="0">
                  <a:latin typeface="Arial"/>
                  <a:cs typeface="Arial"/>
                </a:rPr>
                <a:t>, it’s called make-up, otherwise it’s a “fake-up</a:t>
              </a:r>
              <a:r>
                <a:rPr lang="en-US" altLang="zh-TW" sz="1800" dirty="0" smtClean="0">
                  <a:latin typeface="Arial"/>
                  <a:cs typeface="Arial"/>
                </a:rPr>
                <a:t>”</a:t>
              </a:r>
            </a:p>
            <a:p>
              <a:pPr marL="0" lvl="1"/>
              <a:endParaRPr lang="en-US" altLang="zh-TW" sz="1800" b="1" dirty="0">
                <a:latin typeface="Arial"/>
                <a:ea typeface="Adobe 明體 Std L" pitchFamily="18" charset="-120"/>
                <a:cs typeface="Arial"/>
              </a:endParaRPr>
            </a:p>
            <a:p>
              <a:pPr marL="0" lvl="1"/>
              <a:r>
                <a:rPr lang="zh-TW" altLang="en-US" sz="1800" b="1" dirty="0" smtClean="0">
                  <a:latin typeface="Adobe 明體 Std L" pitchFamily="18" charset="-120"/>
                  <a:ea typeface="Adobe 明體 Std L" pitchFamily="18" charset="-120"/>
                </a:rPr>
                <a:t>上</a:t>
              </a:r>
              <a:r>
                <a:rPr lang="zh-TW" altLang="en-US" sz="1800" b="1" dirty="0">
                  <a:latin typeface="Adobe 明體 Std L" pitchFamily="18" charset="-120"/>
                  <a:ea typeface="Adobe 明體 Std L" pitchFamily="18" charset="-120"/>
                </a:rPr>
                <a:t>咗妝後 </a:t>
              </a:r>
              <a:r>
                <a:rPr lang="en-US" altLang="zh-TW" sz="1800" b="1" dirty="0" err="1">
                  <a:latin typeface="Arial"/>
                  <a:cs typeface="Arial"/>
                </a:rPr>
                <a:t>FaceId</a:t>
              </a:r>
              <a:r>
                <a:rPr lang="en-US" altLang="zh-TW" sz="1800" b="1" dirty="0">
                  <a:latin typeface="Adobe 明體 Std L" pitchFamily="18" charset="-120"/>
                  <a:ea typeface="Adobe 明體 Std L" pitchFamily="18" charset="-120"/>
                </a:rPr>
                <a:t> </a:t>
              </a:r>
              <a:r>
                <a:rPr lang="zh-TW" altLang="en-US" sz="1800" b="1" dirty="0">
                  <a:latin typeface="Adobe 明體 Std L" pitchFamily="18" charset="-120"/>
                  <a:ea typeface="Adobe 明體 Std L" pitchFamily="18" charset="-120"/>
                </a:rPr>
                <a:t>仲認得叫做化妝</a:t>
              </a:r>
              <a:r>
                <a:rPr lang="zh-TW" altLang="en-US" sz="1800" b="1" dirty="0" smtClean="0">
                  <a:latin typeface="Adobe 明體 Std L" pitchFamily="18" charset="-120"/>
                  <a:ea typeface="Adobe 明體 Std L" pitchFamily="18" charset="-120"/>
                </a:rPr>
                <a:t>，認</a:t>
              </a:r>
              <a:r>
                <a:rPr lang="zh-TW" altLang="en-US" sz="1800" b="1" dirty="0">
                  <a:latin typeface="Adobe 明體 Std L" pitchFamily="18" charset="-120"/>
                  <a:ea typeface="Adobe 明體 Std L" pitchFamily="18" charset="-120"/>
                </a:rPr>
                <a:t>唔到嘅叫做喬裝</a:t>
              </a:r>
              <a:endParaRPr lang="en-US" sz="1800" dirty="0">
                <a:latin typeface="Arial"/>
                <a:cs typeface="Arial"/>
              </a:endParaRPr>
            </a:p>
            <a:p>
              <a:pPr marL="0" lvl="1"/>
              <a:endParaRPr lang="en-US" altLang="zh-TW" sz="1800" dirty="0">
                <a:latin typeface="Arial"/>
                <a:cs typeface="Arial"/>
              </a:endParaRPr>
            </a:p>
            <a:p>
              <a:endParaRPr lang="en-US" dirty="0"/>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3067" r="23342"/>
            <a:stretch/>
          </p:blipFill>
          <p:spPr bwMode="auto">
            <a:xfrm>
              <a:off x="1907704" y="3789040"/>
              <a:ext cx="1976586" cy="24543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62443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Use Cases – People Recognition</a:t>
            </a:r>
            <a:endParaRPr lang="en-US" dirty="0"/>
          </a:p>
        </p:txBody>
      </p:sp>
      <p:sp>
        <p:nvSpPr>
          <p:cNvPr id="7" name="Content Placeholder 1"/>
          <p:cNvSpPr txBox="1">
            <a:spLocks/>
          </p:cNvSpPr>
          <p:nvPr/>
        </p:nvSpPr>
        <p:spPr>
          <a:xfrm>
            <a:off x="395535" y="1700808"/>
            <a:ext cx="8194129" cy="10801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b="1"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872" y="2780928"/>
            <a:ext cx="5457825" cy="3295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423366" y="1672144"/>
            <a:ext cx="8253090" cy="1477328"/>
          </a:xfrm>
          <a:prstGeom prst="rect">
            <a:avLst/>
          </a:prstGeom>
        </p:spPr>
        <p:txBody>
          <a:bodyPr wrap="square">
            <a:spAutoFit/>
          </a:bodyPr>
          <a:lstStyle/>
          <a:p>
            <a:r>
              <a:rPr lang="en-US" sz="1800" dirty="0" smtClean="0">
                <a:hlinkClick r:id="rId3"/>
              </a:rPr>
              <a:t>Surveillance </a:t>
            </a:r>
            <a:r>
              <a:rPr lang="en-US" sz="1800" dirty="0">
                <a:hlinkClick r:id="rId3"/>
              </a:rPr>
              <a:t>camera technology that can </a:t>
            </a:r>
            <a:r>
              <a:rPr lang="en-US" sz="1800" dirty="0" smtClean="0">
                <a:hlinkClick r:id="rId3"/>
              </a:rPr>
              <a:t>recognize </a:t>
            </a:r>
            <a:r>
              <a:rPr lang="en-US" sz="1800" dirty="0">
                <a:hlinkClick r:id="rId3"/>
              </a:rPr>
              <a:t>you just from how you </a:t>
            </a:r>
            <a:r>
              <a:rPr lang="en-US" sz="1800" dirty="0" smtClean="0">
                <a:hlinkClick r:id="rId3"/>
              </a:rPr>
              <a:t>walk</a:t>
            </a:r>
            <a:endParaRPr lang="en-US" sz="1800" dirty="0" smtClean="0"/>
          </a:p>
          <a:p>
            <a:endParaRPr lang="en-US" sz="1800" dirty="0"/>
          </a:p>
          <a:p>
            <a:r>
              <a:rPr lang="en-US" sz="1800" dirty="0" smtClean="0"/>
              <a:t>Where is the labelled training dataset (</a:t>
            </a:r>
            <a:r>
              <a:rPr lang="en-US" sz="1800" b="1" dirty="0" smtClean="0">
                <a:solidFill>
                  <a:srgbClr val="00B0F0"/>
                </a:solidFill>
              </a:rPr>
              <a:t>Walking Style -&gt; Name</a:t>
            </a:r>
            <a:r>
              <a:rPr lang="en-US" sz="1800" dirty="0" smtClean="0"/>
              <a:t>) coming from?</a:t>
            </a:r>
          </a:p>
          <a:p>
            <a:endParaRPr lang="en-US" sz="1800" dirty="0" smtClean="0"/>
          </a:p>
          <a:p>
            <a:endParaRPr lang="en-US" sz="1800" dirty="0"/>
          </a:p>
        </p:txBody>
      </p:sp>
      <p:sp>
        <p:nvSpPr>
          <p:cNvPr id="4" name="TextBox 3"/>
          <p:cNvSpPr txBox="1"/>
          <p:nvPr/>
        </p:nvSpPr>
        <p:spPr>
          <a:xfrm>
            <a:off x="290141" y="2852936"/>
            <a:ext cx="3057723" cy="2800767"/>
          </a:xfrm>
          <a:prstGeom prst="rect">
            <a:avLst/>
          </a:prstGeom>
          <a:noFill/>
        </p:spPr>
        <p:txBody>
          <a:bodyPr wrap="square" rtlCol="0">
            <a:spAutoFit/>
          </a:bodyPr>
          <a:lstStyle/>
          <a:p>
            <a:pPr marL="342900" indent="-342900">
              <a:buFont typeface="Arial" panose="020B0604020202020204" pitchFamily="34" charset="0"/>
              <a:buChar char="•"/>
            </a:pPr>
            <a:r>
              <a:rPr lang="en-US" sz="1600" b="1" dirty="0" smtClean="0"/>
              <a:t>Shops</a:t>
            </a:r>
            <a:r>
              <a:rPr lang="en-US" sz="1600" dirty="0" smtClean="0"/>
              <a:t>: electronic payment + shops cameras</a:t>
            </a:r>
          </a:p>
          <a:p>
            <a:pPr marL="342900" indent="-342900">
              <a:buFont typeface="Arial" panose="020B0604020202020204" pitchFamily="34" charset="0"/>
              <a:buChar char="•"/>
            </a:pPr>
            <a:endParaRPr lang="en-US" sz="1600" dirty="0" smtClean="0"/>
          </a:p>
          <a:p>
            <a:pPr marL="342900" indent="-342900">
              <a:buFont typeface="Arial" panose="020B0604020202020204" pitchFamily="34" charset="0"/>
              <a:buChar char="•"/>
            </a:pPr>
            <a:r>
              <a:rPr lang="en-US" sz="1600" b="1" dirty="0"/>
              <a:t>Security check</a:t>
            </a:r>
            <a:r>
              <a:rPr lang="en-US" sz="1600" dirty="0" smtClean="0"/>
              <a:t>: in airports, train stations when pass through the security gate</a:t>
            </a:r>
          </a:p>
          <a:p>
            <a:pPr marL="342900" indent="-342900">
              <a:buFont typeface="Arial" panose="020B0604020202020204" pitchFamily="34" charset="0"/>
              <a:buChar char="•"/>
            </a:pPr>
            <a:endParaRPr lang="en-US" sz="1600" dirty="0" smtClean="0"/>
          </a:p>
          <a:p>
            <a:pPr marL="342900" indent="-342900">
              <a:buFont typeface="Arial" panose="020B0604020202020204" pitchFamily="34" charset="0"/>
              <a:buChar char="•"/>
            </a:pPr>
            <a:r>
              <a:rPr lang="en-US" sz="1600" b="1" dirty="0"/>
              <a:t>Name-registered </a:t>
            </a:r>
            <a:r>
              <a:rPr lang="en-US" sz="1600" b="1" dirty="0" smtClean="0"/>
              <a:t>phone (China</a:t>
            </a:r>
            <a:r>
              <a:rPr lang="en-US" sz="1600" b="1" dirty="0"/>
              <a:t>): </a:t>
            </a:r>
            <a:r>
              <a:rPr lang="en-US" sz="1600" dirty="0" smtClean="0"/>
              <a:t>named-phone </a:t>
            </a:r>
            <a:r>
              <a:rPr lang="en-US" sz="1600" dirty="0"/>
              <a:t>GPS + </a:t>
            </a:r>
            <a:r>
              <a:rPr lang="en-US" sz="1600" dirty="0" smtClean="0"/>
              <a:t>street cameras</a:t>
            </a:r>
            <a:endParaRPr lang="en-US" sz="1600" dirty="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269444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GANs (Generative Adversarial </a:t>
            </a:r>
            <a:r>
              <a:rPr lang="en-US" dirty="0" smtClean="0"/>
              <a:t>Networks)</a:t>
            </a:r>
            <a:endParaRPr lang="en-US" dirty="0"/>
          </a:p>
        </p:txBody>
      </p:sp>
      <p:sp>
        <p:nvSpPr>
          <p:cNvPr id="7" name="Content Placeholder 1">
            <a:hlinkClick r:id="rId3"/>
          </p:cNvPr>
          <p:cNvSpPr txBox="1">
            <a:spLocks/>
          </p:cNvSpPr>
          <p:nvPr/>
        </p:nvSpPr>
        <p:spPr>
          <a:xfrm>
            <a:off x="1763688" y="5229200"/>
            <a:ext cx="5400600" cy="8640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1" indent="0">
              <a:buClrTx/>
              <a:buNone/>
            </a:pPr>
            <a:r>
              <a:rPr lang="en-US" sz="1800" dirty="0" err="1" smtClean="0"/>
              <a:t>StyleGAN</a:t>
            </a:r>
            <a:r>
              <a:rPr lang="en-US" sz="1800" dirty="0" smtClean="0"/>
              <a:t>: </a:t>
            </a:r>
            <a:r>
              <a:rPr lang="en-US" sz="1800" dirty="0" smtClean="0">
                <a:hlinkClick r:id="rId4"/>
              </a:rPr>
              <a:t>Which face is real ??</a:t>
            </a:r>
            <a:endParaRPr lang="en-US" sz="1800" dirty="0" smtClean="0"/>
          </a:p>
          <a:p>
            <a:pPr marL="0" lvl="1" indent="0">
              <a:buClrTx/>
              <a:buNone/>
            </a:pPr>
            <a:r>
              <a:rPr lang="en-US" sz="1600" dirty="0" smtClean="0">
                <a:hlinkClick r:id="rId5"/>
              </a:rPr>
              <a:t>AI Creates Fashion Model with Custom Outfits and Poses </a:t>
            </a:r>
            <a:endParaRPr lang="en-US" sz="1600" dirty="0" smtClean="0"/>
          </a:p>
          <a:p>
            <a:pPr marL="0" lvl="1" indent="0">
              <a:buClrTx/>
              <a:buNone/>
            </a:pPr>
            <a:r>
              <a:rPr lang="en-US" sz="1600" dirty="0" smtClean="0">
                <a:hlinkClick r:id="rId3"/>
              </a:rPr>
              <a:t>Other GANs Applications</a:t>
            </a:r>
            <a:endParaRPr lang="en-US" sz="1400" dirty="0"/>
          </a:p>
        </p:txBody>
      </p:sp>
      <p:pic>
        <p:nvPicPr>
          <p:cNvPr id="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592" y="1844824"/>
            <a:ext cx="6347879" cy="3168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291651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GANs (Generative Adversarial </a:t>
            </a:r>
            <a:r>
              <a:rPr lang="en-US" dirty="0" smtClean="0"/>
              <a:t>Networks)</a:t>
            </a:r>
            <a:endParaRPr lang="en-US" dirty="0"/>
          </a:p>
        </p:txBody>
      </p:sp>
      <p:sp>
        <p:nvSpPr>
          <p:cNvPr id="7" name="Content Placeholder 1"/>
          <p:cNvSpPr txBox="1">
            <a:spLocks/>
          </p:cNvSpPr>
          <p:nvPr/>
        </p:nvSpPr>
        <p:spPr>
          <a:xfrm>
            <a:off x="2267744" y="5551301"/>
            <a:ext cx="3888432" cy="52205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1" indent="0">
              <a:buClrTx/>
              <a:buNone/>
            </a:pPr>
            <a:r>
              <a:rPr lang="en-US" sz="1800" dirty="0" smtClean="0">
                <a:hlinkClick r:id="rId3"/>
              </a:rPr>
              <a:t>Infernal Affairs 2020 GANs version</a:t>
            </a:r>
            <a:endParaRPr lang="en-US" sz="1800" dirty="0" smtClean="0"/>
          </a:p>
          <a:p>
            <a:pPr marL="0" lvl="1" indent="0">
              <a:buClrTx/>
              <a:buNone/>
            </a:pPr>
            <a:r>
              <a:rPr lang="en-US" sz="1800" b="1" dirty="0" smtClean="0"/>
              <a:t>Actors</a:t>
            </a:r>
            <a:r>
              <a:rPr lang="en-US" sz="1800" dirty="0" smtClean="0"/>
              <a:t>: Andy Lau &amp; Tony Leung ??</a:t>
            </a:r>
            <a:endParaRPr lang="en-US" sz="1600" dirty="0"/>
          </a:p>
        </p:txBody>
      </p:sp>
      <p:pic>
        <p:nvPicPr>
          <p:cNvPr id="1026" name="Picture 2" descr="Amazon.com: INFERNAL AFFAIRS (BLU-RAY): Movies &amp; TV"/>
          <p:cNvPicPr>
            <a:picLocks noChangeAspect="1" noChangeArrowheads="1"/>
          </p:cNvPicPr>
          <p:nvPr/>
        </p:nvPicPr>
        <p:blipFill rotWithShape="1">
          <a:blip r:embed="rId4">
            <a:extLst>
              <a:ext uri="{28A0092B-C50C-407E-A947-70E740481C1C}">
                <a14:useLocalDpi xmlns:a14="http://schemas.microsoft.com/office/drawing/2010/main" val="0"/>
              </a:ext>
            </a:extLst>
          </a:blip>
          <a:srcRect b="7941"/>
          <a:stretch/>
        </p:blipFill>
        <p:spPr bwMode="auto">
          <a:xfrm>
            <a:off x="2483768" y="1946523"/>
            <a:ext cx="3257550" cy="3498701"/>
          </a:xfrm>
          <a:prstGeom prst="rect">
            <a:avLst/>
          </a:prstGeom>
          <a:noFill/>
          <a:extLst>
            <a:ext uri="{909E8E84-426E-40DD-AFC4-6F175D3DCCD1}">
              <a14:hiddenFill xmlns:a14="http://schemas.microsoft.com/office/drawing/2010/main">
                <a:solidFill>
                  <a:srgbClr val="FFFFFF"/>
                </a:solidFill>
              </a14:hiddenFill>
            </a:ext>
          </a:extLst>
        </p:spPr>
      </p:pic>
      <p:sp>
        <p:nvSpPr>
          <p:cNvPr id="4" name="Explosion 1 3"/>
          <p:cNvSpPr/>
          <p:nvPr/>
        </p:nvSpPr>
        <p:spPr bwMode="auto">
          <a:xfrm>
            <a:off x="6300192" y="2842642"/>
            <a:ext cx="1872208" cy="2098526"/>
          </a:xfrm>
          <a:prstGeom prst="irregularSeal1">
            <a:avLst/>
          </a:prstGeom>
          <a:solidFill>
            <a:srgbClr val="FFC000"/>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Arial" charset="0"/>
                <a:ea typeface="ＭＳ Ｐゴシック" charset="0"/>
                <a:cs typeface="ＭＳ Ｐゴシック" charset="0"/>
              </a:rPr>
              <a:t>Deep Fake</a:t>
            </a: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233493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LSTM</a:t>
            </a:r>
            <a:endParaRPr lang="en-US" dirty="0"/>
          </a:p>
        </p:txBody>
      </p:sp>
      <p:sp>
        <p:nvSpPr>
          <p:cNvPr id="7" name="Content Placeholder 1"/>
          <p:cNvSpPr txBox="1">
            <a:spLocks/>
          </p:cNvSpPr>
          <p:nvPr/>
        </p:nvSpPr>
        <p:spPr>
          <a:xfrm>
            <a:off x="395536" y="1700808"/>
            <a:ext cx="8640960"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a:p>
        </p:txBody>
      </p:sp>
      <p:pic>
        <p:nvPicPr>
          <p:cNvPr id="2" name="Picture 2" descr="lstm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2366" y="1916832"/>
            <a:ext cx="6384714" cy="35795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63688" y="5877272"/>
            <a:ext cx="4673139" cy="369332"/>
          </a:xfrm>
          <a:prstGeom prst="rect">
            <a:avLst/>
          </a:prstGeom>
          <a:noFill/>
        </p:spPr>
        <p:txBody>
          <a:bodyPr wrap="none" rtlCol="0">
            <a:spAutoFit/>
          </a:bodyPr>
          <a:lstStyle/>
          <a:p>
            <a:r>
              <a:rPr lang="en-US" sz="1800" dirty="0" smtClean="0"/>
              <a:t>Code Example: </a:t>
            </a:r>
            <a:r>
              <a:rPr lang="en-US" sz="1800" dirty="0" smtClean="0">
                <a:hlinkClick r:id="rId3"/>
              </a:rPr>
              <a:t>LSTM – Bitcoin Time Series</a:t>
            </a:r>
            <a:endParaRPr lang="en-US" sz="1800" dirty="0"/>
          </a:p>
        </p:txBody>
      </p:sp>
      <p:sp>
        <p:nvSpPr>
          <p:cNvPr id="6" name="Sun 5"/>
          <p:cNvSpPr/>
          <p:nvPr/>
        </p:nvSpPr>
        <p:spPr bwMode="auto">
          <a:xfrm>
            <a:off x="1133489" y="5773906"/>
            <a:ext cx="653330" cy="576064"/>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66771955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Appendix</a:t>
            </a:r>
            <a:endParaRPr lang="en-US" dirty="0"/>
          </a:p>
        </p:txBody>
      </p:sp>
      <p:sp>
        <p:nvSpPr>
          <p:cNvPr id="7" name="Content Placeholder 1"/>
          <p:cNvSpPr txBox="1">
            <a:spLocks/>
          </p:cNvSpPr>
          <p:nvPr/>
        </p:nvSpPr>
        <p:spPr>
          <a:xfrm>
            <a:off x="395536" y="1700808"/>
            <a:ext cx="8640960"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a:p>
        </p:txBody>
      </p:sp>
      <p:sp>
        <p:nvSpPr>
          <p:cNvPr id="8" name="TextBox 7"/>
          <p:cNvSpPr txBox="1"/>
          <p:nvPr/>
        </p:nvSpPr>
        <p:spPr>
          <a:xfrm>
            <a:off x="1331640" y="3083767"/>
            <a:ext cx="6008055" cy="830997"/>
          </a:xfrm>
          <a:prstGeom prst="rect">
            <a:avLst/>
          </a:prstGeom>
          <a:noFill/>
        </p:spPr>
        <p:txBody>
          <a:bodyPr wrap="none" rtlCol="0">
            <a:spAutoFit/>
          </a:bodyPr>
          <a:lstStyle/>
          <a:p>
            <a:r>
              <a:rPr lang="en-US" sz="4800" dirty="0" smtClean="0"/>
              <a:t>~ Appendix Section ~</a:t>
            </a:r>
            <a:endParaRPr lang="en-US" sz="4800" dirty="0"/>
          </a:p>
        </p:txBody>
      </p:sp>
    </p:spTree>
    <p:extLst>
      <p:ext uri="{BB962C8B-B14F-4D97-AF65-F5344CB8AC3E}">
        <p14:creationId xmlns:p14="http://schemas.microsoft.com/office/powerpoint/2010/main" val="145005331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Introduction to </a:t>
            </a:r>
            <a:r>
              <a:rPr lang="en-US" dirty="0" smtClean="0"/>
              <a:t>AI - Second AI </a:t>
            </a:r>
            <a:r>
              <a:rPr lang="en-US" dirty="0"/>
              <a:t>Boom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The second AI boom came in the 1980s. </a:t>
            </a:r>
            <a:endParaRPr lang="en-US" sz="1800" dirty="0" smtClean="0"/>
          </a:p>
          <a:p>
            <a:pPr marL="0" indent="0"/>
            <a:endParaRPr lang="en-US" sz="1800" dirty="0" smtClean="0"/>
          </a:p>
          <a:p>
            <a:pPr>
              <a:buFont typeface="Arial" panose="020B0604020202020204" pitchFamily="34" charset="0"/>
              <a:buChar char="•"/>
            </a:pPr>
            <a:r>
              <a:rPr lang="en-US" sz="1800" b="1" dirty="0" smtClean="0">
                <a:solidFill>
                  <a:srgbClr val="0070C0"/>
                </a:solidFill>
              </a:rPr>
              <a:t>Knowledge </a:t>
            </a:r>
            <a:r>
              <a:rPr lang="en-US" sz="1800" b="1" dirty="0">
                <a:solidFill>
                  <a:srgbClr val="0070C0"/>
                </a:solidFill>
              </a:rPr>
              <a:t>Representation </a:t>
            </a:r>
            <a:r>
              <a:rPr lang="en-US" sz="1800" dirty="0">
                <a:solidFill>
                  <a:srgbClr val="0070C0"/>
                </a:solidFill>
              </a:rPr>
              <a:t>(</a:t>
            </a:r>
            <a:r>
              <a:rPr lang="en-US" sz="1800" b="1" dirty="0">
                <a:solidFill>
                  <a:srgbClr val="0070C0"/>
                </a:solidFill>
              </a:rPr>
              <a:t>KR</a:t>
            </a:r>
            <a:r>
              <a:rPr lang="en-US" sz="1800" dirty="0">
                <a:solidFill>
                  <a:srgbClr val="0070C0"/>
                </a:solidFill>
              </a:rPr>
              <a:t>)</a:t>
            </a:r>
            <a:r>
              <a:rPr lang="en-US" sz="1800" dirty="0"/>
              <a:t> </a:t>
            </a:r>
            <a:r>
              <a:rPr lang="en-US" sz="1800" dirty="0" smtClean="0"/>
              <a:t>and </a:t>
            </a:r>
            <a:r>
              <a:rPr lang="en-US" sz="1800" b="1" dirty="0">
                <a:solidFill>
                  <a:srgbClr val="0070C0"/>
                </a:solidFill>
              </a:rPr>
              <a:t>Expert system </a:t>
            </a:r>
            <a:r>
              <a:rPr lang="en-US" sz="1800" dirty="0"/>
              <a:t>was booming </a:t>
            </a:r>
            <a:r>
              <a:rPr lang="en-US" sz="1800" dirty="0" smtClean="0"/>
              <a:t>and intended to describe </a:t>
            </a:r>
            <a:r>
              <a:rPr lang="en-US" sz="1800" dirty="0"/>
              <a:t>knowledge that a machine could easily understand</a:t>
            </a:r>
          </a:p>
        </p:txBody>
      </p:sp>
      <p:pic>
        <p:nvPicPr>
          <p:cNvPr id="4" name="Picture 3" descr="Deep Learning Practical Neural Networks with Java.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21667" t="17352" r="20417" b="7050"/>
          <a:stretch/>
        </p:blipFill>
        <p:spPr>
          <a:xfrm>
            <a:off x="1691680" y="3068960"/>
            <a:ext cx="4608512" cy="3162965"/>
          </a:xfrm>
          <a:prstGeom prst="rect">
            <a:avLst/>
          </a:prstGeom>
        </p:spPr>
      </p:pic>
    </p:spTree>
    <p:extLst>
      <p:ext uri="{BB962C8B-B14F-4D97-AF65-F5344CB8AC3E}">
        <p14:creationId xmlns:p14="http://schemas.microsoft.com/office/powerpoint/2010/main" val="254063756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Introduction to </a:t>
            </a:r>
            <a:r>
              <a:rPr lang="en-US" dirty="0" smtClean="0"/>
              <a:t>AI </a:t>
            </a:r>
            <a:r>
              <a:rPr lang="en-US" dirty="0"/>
              <a:t>- Second AI Boom </a:t>
            </a:r>
          </a:p>
        </p:txBody>
      </p:sp>
      <p:sp>
        <p:nvSpPr>
          <p:cNvPr id="7" name="Content Placeholder 1"/>
          <p:cNvSpPr txBox="1">
            <a:spLocks/>
          </p:cNvSpPr>
          <p:nvPr/>
        </p:nvSpPr>
        <p:spPr>
          <a:xfrm>
            <a:off x="395536" y="1700808"/>
            <a:ext cx="820891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Today </a:t>
            </a:r>
            <a:r>
              <a:rPr lang="en-US" sz="1800" dirty="0"/>
              <a:t>the Internet is </a:t>
            </a:r>
            <a:r>
              <a:rPr lang="en-US" sz="1800" dirty="0" smtClean="0"/>
              <a:t>commonly </a:t>
            </a:r>
            <a:r>
              <a:rPr lang="en-US" sz="1800" dirty="0"/>
              <a:t>used and we can obtain enormous amounts of open data from the Web. (</a:t>
            </a:r>
            <a:r>
              <a:rPr lang="en-US" sz="1800" dirty="0">
                <a:solidFill>
                  <a:srgbClr val="00B050"/>
                </a:solidFill>
              </a:rPr>
              <a:t>Has Google search become Expert </a:t>
            </a:r>
            <a:r>
              <a:rPr lang="en-US" sz="1800" dirty="0" smtClean="0">
                <a:solidFill>
                  <a:srgbClr val="00B050"/>
                </a:solidFill>
              </a:rPr>
              <a:t>System?</a:t>
            </a:r>
            <a:r>
              <a:rPr lang="en-US" sz="1800" dirty="0" smtClean="0"/>
              <a:t>)</a:t>
            </a: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r>
              <a:rPr lang="en-US" sz="1800" dirty="0" err="1" smtClean="0">
                <a:hlinkClick r:id="rId2"/>
              </a:rPr>
              <a:t>Cyc</a:t>
            </a:r>
            <a:r>
              <a:rPr lang="en-US" sz="1800" dirty="0" smtClean="0"/>
              <a:t> build </a:t>
            </a:r>
            <a:r>
              <a:rPr lang="en-US" sz="1800" dirty="0"/>
              <a:t>an </a:t>
            </a:r>
            <a:r>
              <a:rPr lang="en-US" sz="1800" b="1" dirty="0">
                <a:solidFill>
                  <a:srgbClr val="0070C0"/>
                </a:solidFill>
              </a:rPr>
              <a:t>inference engine </a:t>
            </a:r>
            <a:r>
              <a:rPr lang="en-US" sz="1800" dirty="0"/>
              <a:t>based on the database of this knowledge, called </a:t>
            </a:r>
            <a:r>
              <a:rPr lang="en-US" sz="1800" b="1" dirty="0">
                <a:solidFill>
                  <a:srgbClr val="0070C0"/>
                </a:solidFill>
              </a:rPr>
              <a:t>knowledge base</a:t>
            </a:r>
            <a:r>
              <a:rPr lang="en-US" sz="1800" dirty="0"/>
              <a:t>. </a:t>
            </a:r>
            <a:endParaRPr lang="en-US" sz="1800" dirty="0" smtClean="0"/>
          </a:p>
          <a:p>
            <a:endParaRPr lang="en-US" sz="1800" dirty="0" smtClean="0"/>
          </a:p>
          <a:p>
            <a:endParaRPr lang="en-US" sz="1800" dirty="0"/>
          </a:p>
          <a:p>
            <a:endParaRPr lang="en-US" sz="1800" dirty="0" smtClean="0"/>
          </a:p>
          <a:p>
            <a:endParaRPr lang="en-US" sz="1800" dirty="0"/>
          </a:p>
          <a:p>
            <a:endParaRPr lang="en-US" sz="1800" dirty="0" smtClean="0"/>
          </a:p>
          <a:p>
            <a:endParaRPr lang="en-US" sz="1800" dirty="0"/>
          </a:p>
          <a:p>
            <a:r>
              <a:rPr lang="en-US" sz="1600" dirty="0" smtClean="0"/>
              <a:t>     </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3390364"/>
            <a:ext cx="4384106" cy="2664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195736" y="6021288"/>
            <a:ext cx="4600362" cy="369332"/>
          </a:xfrm>
          <a:prstGeom prst="rect">
            <a:avLst/>
          </a:prstGeom>
          <a:noFill/>
        </p:spPr>
        <p:txBody>
          <a:bodyPr wrap="none" rtlCol="0">
            <a:spAutoFit/>
          </a:bodyPr>
          <a:lstStyle/>
          <a:p>
            <a:r>
              <a:rPr lang="en-US" sz="1800" dirty="0">
                <a:hlinkClick r:id="rId4"/>
              </a:rPr>
              <a:t>IBM computer Watson wins Jeopardy clash</a:t>
            </a:r>
            <a:endParaRPr lang="en-US" sz="1800" dirty="0"/>
          </a:p>
        </p:txBody>
      </p:sp>
    </p:spTree>
    <p:extLst>
      <p:ext uri="{BB962C8B-B14F-4D97-AF65-F5344CB8AC3E}">
        <p14:creationId xmlns:p14="http://schemas.microsoft.com/office/powerpoint/2010/main" val="100821530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a:t>
            </a:r>
            <a:r>
              <a:rPr lang="en-US" dirty="0" smtClean="0"/>
              <a:t>Algorithm</a:t>
            </a:r>
            <a:endParaRPr lang="en-US" dirty="0"/>
          </a:p>
        </p:txBody>
      </p:sp>
      <p:sp>
        <p:nvSpPr>
          <p:cNvPr id="7" name="Content Placeholder 1"/>
          <p:cNvSpPr txBox="1">
            <a:spLocks/>
          </p:cNvSpPr>
          <p:nvPr/>
        </p:nvSpPr>
        <p:spPr>
          <a:xfrm>
            <a:off x="395536" y="1772816"/>
            <a:ext cx="2664296" cy="41044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dirty="0" smtClean="0"/>
              <a:t>New techniques in </a:t>
            </a:r>
            <a:r>
              <a:rPr lang="en-US" sz="1800" b="1" dirty="0" smtClean="0">
                <a:solidFill>
                  <a:srgbClr val="0070C0"/>
                </a:solidFill>
              </a:rPr>
              <a:t>processing large amount of data in parallel </a:t>
            </a:r>
            <a:r>
              <a:rPr lang="en-US" sz="1800" dirty="0"/>
              <a:t>(e.g. Map-Reduce</a:t>
            </a:r>
            <a:r>
              <a:rPr lang="en-US" sz="1800" dirty="0" smtClean="0"/>
              <a:t>)</a:t>
            </a:r>
            <a:endParaRPr lang="en-US" sz="1800" dirty="0"/>
          </a:p>
          <a:p>
            <a:pPr marL="285750" indent="-285750">
              <a:buFont typeface="Arial" panose="020B0604020202020204" pitchFamily="34" charset="0"/>
              <a:buChar char="•"/>
            </a:pPr>
            <a:endParaRPr lang="en-US" sz="1800" b="1" dirty="0"/>
          </a:p>
          <a:p>
            <a:pPr marL="285750" indent="-285750">
              <a:buFont typeface="Arial" panose="020B0604020202020204" pitchFamily="34" charset="0"/>
              <a:buChar char="•"/>
            </a:pPr>
            <a:r>
              <a:rPr lang="en-US" sz="1800" b="1" dirty="0" smtClean="0">
                <a:solidFill>
                  <a:srgbClr val="0070C0"/>
                </a:solidFill>
              </a:rPr>
              <a:t>Deep Learning </a:t>
            </a:r>
            <a:r>
              <a:rPr lang="en-US" sz="1800" dirty="0" smtClean="0"/>
              <a:t>solve some bottlenecks in training Neural Networks with many layers (so-call deep architecture)</a:t>
            </a:r>
          </a:p>
          <a:p>
            <a:pPr marL="0" indent="0"/>
            <a:endParaRPr lang="en-US" sz="1800" dirty="0" smtClean="0"/>
          </a:p>
          <a:p>
            <a:pPr marL="0" indent="0"/>
            <a:endParaRPr lang="en-US" sz="1800" dirty="0" smtClean="0"/>
          </a:p>
          <a:p>
            <a:pPr marL="685800" lvl="1">
              <a:buFont typeface="Arial" panose="020B0604020202020204" pitchFamily="34" charset="0"/>
              <a:buChar char="•"/>
            </a:pPr>
            <a:endParaRPr lang="en-US" sz="1600" dirty="0"/>
          </a:p>
        </p:txBody>
      </p:sp>
      <p:pic>
        <p:nvPicPr>
          <p:cNvPr id="1026" name="Picture 2" descr="Giuseppe Attardi Dipartimento di Informatica Università di Pisa - ppt  downlo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1811052"/>
            <a:ext cx="5613648" cy="4210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4928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Machine Learning - Data</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smtClean="0">
                <a:solidFill>
                  <a:srgbClr val="0070C0"/>
                </a:solidFill>
              </a:rPr>
              <a:t>Learn </a:t>
            </a:r>
            <a:r>
              <a:rPr lang="en-US" sz="1800" b="1" u="sng" dirty="0">
                <a:solidFill>
                  <a:srgbClr val="0070C0"/>
                </a:solidFill>
              </a:rPr>
              <a:t>from data </a:t>
            </a:r>
            <a:r>
              <a:rPr lang="en-US" sz="1800" b="1" dirty="0">
                <a:solidFill>
                  <a:srgbClr val="0070C0"/>
                </a:solidFill>
              </a:rPr>
              <a:t>rather than explicitly program the </a:t>
            </a:r>
            <a:r>
              <a:rPr lang="en-US" sz="1800" b="1" dirty="0" smtClean="0">
                <a:solidFill>
                  <a:srgbClr val="0070C0"/>
                </a:solidFill>
              </a:rPr>
              <a:t>logic: </a:t>
            </a:r>
            <a:r>
              <a:rPr lang="en-US" sz="1800" dirty="0" smtClean="0"/>
              <a:t>let </a:t>
            </a:r>
            <a:r>
              <a:rPr lang="en-US" sz="1800" dirty="0"/>
              <a:t>the computer see many examples (face, name) and learn how to represent it in a Deep Neural Network (brain-like structure)</a:t>
            </a:r>
          </a:p>
          <a:p>
            <a:pPr marL="0" indent="0"/>
            <a:endParaRPr lang="en-US" sz="1800" dirty="0"/>
          </a:p>
          <a:p>
            <a:pPr marL="0" indent="0"/>
            <a:endParaRPr lang="en-US" sz="1800" dirty="0" smtClean="0"/>
          </a:p>
        </p:txBody>
      </p:sp>
      <p:pic>
        <p:nvPicPr>
          <p:cNvPr id="8" name="Picture 2" descr="convolutional neural network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780928"/>
            <a:ext cx="7554112" cy="3866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53793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a:t>
            </a:r>
            <a:r>
              <a:rPr lang="en-US" dirty="0" smtClean="0"/>
              <a:t>– Investments</a:t>
            </a:r>
            <a:endParaRPr lang="en-US" dirty="0"/>
          </a:p>
        </p:txBody>
      </p:sp>
      <p:sp>
        <p:nvSpPr>
          <p:cNvPr id="7" name="Content Placeholder 1"/>
          <p:cNvSpPr txBox="1">
            <a:spLocks/>
          </p:cNvSpPr>
          <p:nvPr/>
        </p:nvSpPr>
        <p:spPr>
          <a:xfrm>
            <a:off x="395536" y="1700808"/>
            <a:ext cx="8640960" cy="9361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We all know private companies (like Google, Facebook, Amazon, Alibaba, </a:t>
            </a:r>
            <a:r>
              <a:rPr lang="en-US" sz="1800" dirty="0" err="1" smtClean="0"/>
              <a:t>Tencent</a:t>
            </a:r>
            <a:r>
              <a:rPr lang="en-US" sz="1800" dirty="0" smtClean="0"/>
              <a:t> invests a lot of money into AI. </a:t>
            </a:r>
            <a:r>
              <a:rPr lang="en-US" sz="1800" b="1" dirty="0" smtClean="0">
                <a:solidFill>
                  <a:srgbClr val="0070C0"/>
                </a:solidFill>
              </a:rPr>
              <a:t>Government</a:t>
            </a:r>
            <a:r>
              <a:rPr lang="en-US" sz="1800" dirty="0" smtClean="0">
                <a:solidFill>
                  <a:srgbClr val="0070C0"/>
                </a:solidFill>
              </a:rPr>
              <a:t> </a:t>
            </a:r>
            <a:r>
              <a:rPr lang="en-US" sz="1800" dirty="0" smtClean="0"/>
              <a:t>also involves heavily.</a:t>
            </a:r>
          </a:p>
          <a:p>
            <a:pPr marL="0" indent="0"/>
            <a:endParaRPr lang="en-US" sz="1800" dirty="0"/>
          </a:p>
        </p:txBody>
      </p:sp>
      <p:sp>
        <p:nvSpPr>
          <p:cNvPr id="2" name="TextBox 1"/>
          <p:cNvSpPr txBox="1"/>
          <p:nvPr/>
        </p:nvSpPr>
        <p:spPr>
          <a:xfrm>
            <a:off x="378818" y="2564904"/>
            <a:ext cx="4481214" cy="3785652"/>
          </a:xfrm>
          <a:prstGeom prst="rect">
            <a:avLst/>
          </a:prstGeom>
          <a:noFill/>
        </p:spPr>
        <p:txBody>
          <a:bodyPr wrap="square" rtlCol="0">
            <a:spAutoFit/>
          </a:bodyPr>
          <a:lstStyle/>
          <a:p>
            <a:pPr marL="0" indent="0"/>
            <a:r>
              <a:rPr lang="en-US" sz="1600" dirty="0"/>
              <a:t>China moves to create </a:t>
            </a:r>
            <a:r>
              <a:rPr lang="en-US" sz="1600" b="1" dirty="0">
                <a:solidFill>
                  <a:srgbClr val="0070C0"/>
                </a:solidFill>
              </a:rPr>
              <a:t>AI innovation and development pilot zones</a:t>
            </a:r>
            <a:r>
              <a:rPr lang="en-US" sz="1600" dirty="0"/>
              <a:t>. 20 AI pilot zones are targeted by 2023.</a:t>
            </a:r>
          </a:p>
          <a:p>
            <a:pPr marL="0" indent="0"/>
            <a:endParaRPr lang="en-US" sz="1600" dirty="0"/>
          </a:p>
          <a:p>
            <a:pPr marL="285750" indent="-285750">
              <a:buFont typeface="Arial" panose="020B0604020202020204" pitchFamily="34" charset="0"/>
              <a:buChar char="•"/>
            </a:pPr>
            <a:r>
              <a:rPr lang="en-US" sz="1600" dirty="0"/>
              <a:t>AI pilot zones are encouraged to “carry out AI based </a:t>
            </a:r>
            <a:r>
              <a:rPr lang="en-US" sz="1600" dirty="0" smtClean="0"/>
              <a:t>policy and social </a:t>
            </a:r>
            <a:r>
              <a:rPr lang="en-US" sz="1600" dirty="0"/>
              <a:t>experiments” </a:t>
            </a:r>
            <a:r>
              <a:rPr lang="en-US" sz="1600" dirty="0" smtClean="0"/>
              <a:t>ranging </a:t>
            </a:r>
            <a:r>
              <a:rPr lang="en-US" sz="1600" dirty="0"/>
              <a:t>from manufacturing to caring for elderly and </a:t>
            </a:r>
            <a:r>
              <a:rPr lang="en-US" sz="1600" dirty="0" smtClean="0"/>
              <a:t>disabled</a:t>
            </a:r>
            <a:br>
              <a:rPr lang="en-US" sz="1600" dirty="0" smtClean="0"/>
            </a:br>
            <a:endParaRPr lang="en-US" sz="1600" dirty="0"/>
          </a:p>
          <a:p>
            <a:pPr marL="285750" indent="-285750">
              <a:buFont typeface="Arial" panose="020B0604020202020204" pitchFamily="34" charset="0"/>
              <a:buChar char="•"/>
            </a:pPr>
            <a:r>
              <a:rPr lang="en-US" sz="1600" dirty="0" err="1">
                <a:hlinkClick r:id="rId2"/>
              </a:rPr>
              <a:t>Deqing</a:t>
            </a:r>
            <a:r>
              <a:rPr lang="en-US" sz="1600" dirty="0">
                <a:hlinkClick r:id="rId2"/>
              </a:rPr>
              <a:t> County </a:t>
            </a:r>
            <a:r>
              <a:rPr lang="en-US" sz="1600" dirty="0"/>
              <a:t>is cited as an example. The city is expected to focus on autonomous driving and smart </a:t>
            </a:r>
            <a:r>
              <a:rPr lang="en-US" sz="1600" dirty="0" smtClean="0"/>
              <a:t>farming</a:t>
            </a:r>
          </a:p>
          <a:p>
            <a:pPr marL="285750" indent="-285750">
              <a:buFont typeface="Arial" panose="020B0604020202020204" pitchFamily="34" charset="0"/>
              <a:buChar char="•"/>
            </a:pPr>
            <a:endParaRPr lang="en-US" sz="1600" dirty="0"/>
          </a:p>
          <a:p>
            <a:r>
              <a:rPr lang="en-US" sz="1600" dirty="0" smtClean="0"/>
              <a:t>(</a:t>
            </a:r>
            <a:r>
              <a:rPr lang="en-US" sz="1600" b="1" dirty="0" smtClean="0"/>
              <a:t>Source</a:t>
            </a:r>
            <a:r>
              <a:rPr lang="en-US" sz="1600" dirty="0" smtClean="0"/>
              <a:t>: stateof.ai 2020 report)</a:t>
            </a:r>
            <a:endParaRPr lang="en-US" sz="1600" dirty="0"/>
          </a:p>
          <a:p>
            <a:endParaRPr lang="en-US" sz="1600"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2996952"/>
            <a:ext cx="3880399" cy="2464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889594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Example – Linear Regression</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a:p>
            <a:r>
              <a:rPr lang="en-US" sz="2000" dirty="0"/>
              <a:t>	</a:t>
            </a:r>
          </a:p>
        </p:txBody>
      </p:sp>
      <p:grpSp>
        <p:nvGrpSpPr>
          <p:cNvPr id="4" name="Group 3"/>
          <p:cNvGrpSpPr/>
          <p:nvPr/>
        </p:nvGrpSpPr>
        <p:grpSpPr>
          <a:xfrm>
            <a:off x="1907704" y="1916832"/>
            <a:ext cx="5400600" cy="4032126"/>
            <a:chOff x="1907704" y="1916832"/>
            <a:chExt cx="5400600" cy="4032126"/>
          </a:xfrm>
        </p:grpSpPr>
        <p:pic>
          <p:nvPicPr>
            <p:cNvPr id="6" name="Picture 2" descr="https://cdn-images-1.medium.com/max/1600/1*mXeEWBymq-UXPXF2Oai5mg.jpeg"/>
            <p:cNvPicPr>
              <a:picLocks noChangeAspect="1" noChangeArrowheads="1"/>
            </p:cNvPicPr>
            <p:nvPr/>
          </p:nvPicPr>
          <p:blipFill rotWithShape="1">
            <a:blip r:embed="rId2">
              <a:extLst>
                <a:ext uri="{28A0092B-C50C-407E-A947-70E740481C1C}">
                  <a14:useLocalDpi xmlns:a14="http://schemas.microsoft.com/office/drawing/2010/main" val="0"/>
                </a:ext>
              </a:extLst>
            </a:blip>
            <a:srcRect b="7136"/>
            <a:stretch/>
          </p:blipFill>
          <p:spPr bwMode="auto">
            <a:xfrm>
              <a:off x="1907704" y="1916832"/>
              <a:ext cx="5328592" cy="4032126"/>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bwMode="auto">
            <a:xfrm>
              <a:off x="4572000" y="5085184"/>
              <a:ext cx="2736304" cy="720080"/>
            </a:xfrm>
            <a:prstGeom prst="ellipse">
              <a:avLst/>
            </a:prstGeom>
            <a:noFill/>
            <a:ln w="254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spTree>
    <p:extLst>
      <p:ext uri="{BB962C8B-B14F-4D97-AF65-F5344CB8AC3E}">
        <p14:creationId xmlns:p14="http://schemas.microsoft.com/office/powerpoint/2010/main" val="106376897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Example – Linear Regression</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a:p>
            <a:r>
              <a:rPr lang="en-US" sz="2000" dirty="0"/>
              <a:t>	</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5220071" y="1772816"/>
            <a:ext cx="3270603" cy="4320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95536" y="1772816"/>
            <a:ext cx="4762907" cy="4616648"/>
          </a:xfrm>
          <a:prstGeom prst="rect">
            <a:avLst/>
          </a:prstGeom>
          <a:noFill/>
        </p:spPr>
        <p:txBody>
          <a:bodyPr wrap="none" rtlCol="0">
            <a:spAutoFit/>
          </a:bodyPr>
          <a:lstStyle/>
          <a:p>
            <a:r>
              <a:rPr lang="en-US" dirty="0" smtClean="0"/>
              <a:t>Learning Regression </a:t>
            </a:r>
            <a:r>
              <a:rPr lang="en-US" i="1" dirty="0" smtClean="0"/>
              <a:t>(the model)</a:t>
            </a:r>
          </a:p>
          <a:p>
            <a:endParaRPr lang="en-US" dirty="0" smtClean="0"/>
          </a:p>
          <a:p>
            <a:r>
              <a:rPr lang="en-US" dirty="0" smtClean="0"/>
              <a:t>	y = </a:t>
            </a:r>
            <a:r>
              <a:rPr lang="en-US" b="1" i="1" dirty="0" smtClean="0"/>
              <a:t>a</a:t>
            </a:r>
            <a:r>
              <a:rPr lang="en-US" dirty="0" smtClean="0"/>
              <a:t>x + </a:t>
            </a:r>
            <a:r>
              <a:rPr lang="en-US" b="1" i="1" dirty="0" smtClean="0"/>
              <a:t>b</a:t>
            </a:r>
          </a:p>
          <a:p>
            <a:endParaRPr lang="en-US" dirty="0"/>
          </a:p>
          <a:p>
            <a:pPr marL="342900" indent="-342900">
              <a:buFont typeface="Arial" panose="020B0604020202020204" pitchFamily="34" charset="0"/>
              <a:buChar char="•"/>
            </a:pPr>
            <a:r>
              <a:rPr lang="en-US" sz="1800" dirty="0" smtClean="0"/>
              <a:t>Input Data -&gt; Output</a:t>
            </a:r>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Parameter (a, b)</a:t>
            </a:r>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Loss/Objective function</a:t>
            </a:r>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Gradient Descent</a:t>
            </a:r>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Training (no. of steps)</a:t>
            </a:r>
          </a:p>
          <a:p>
            <a:pPr algn="r"/>
            <a:endParaRPr lang="en-US" sz="1800" dirty="0" smtClean="0">
              <a:hlinkClick r:id=""/>
            </a:endParaRPr>
          </a:p>
          <a:p>
            <a:pPr algn="r"/>
            <a:r>
              <a:rPr lang="en-US" sz="1800" dirty="0" smtClean="0">
                <a:hlinkClick r:id="rId3"/>
              </a:rPr>
              <a:t>Code Example</a:t>
            </a:r>
            <a:r>
              <a:rPr lang="en-US" sz="1800" dirty="0" smtClean="0">
                <a:hlinkClick r:id=""/>
              </a:rPr>
              <a:t> </a:t>
            </a:r>
            <a:endParaRPr lang="en-US" sz="1800" dirty="0"/>
          </a:p>
        </p:txBody>
      </p:sp>
      <p:sp>
        <p:nvSpPr>
          <p:cNvPr id="4" name="Sun 3"/>
          <p:cNvSpPr/>
          <p:nvPr/>
        </p:nvSpPr>
        <p:spPr bwMode="auto">
          <a:xfrm>
            <a:off x="3851920" y="4941168"/>
            <a:ext cx="720080" cy="648072"/>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65235345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83</a:t>
            </a:fld>
            <a:endParaRPr lang="en-US" sz="1400" dirty="0">
              <a:latin typeface="Arial" charset="0"/>
            </a:endParaRPr>
          </a:p>
        </p:txBody>
      </p:sp>
      <p:sp>
        <p:nvSpPr>
          <p:cNvPr id="3" name="Title 2"/>
          <p:cNvSpPr>
            <a:spLocks noGrp="1"/>
          </p:cNvSpPr>
          <p:nvPr>
            <p:ph type="title" idx="4294967295"/>
          </p:nvPr>
        </p:nvSpPr>
        <p:spPr>
          <a:xfrm>
            <a:off x="0" y="620713"/>
            <a:ext cx="8748464" cy="1000125"/>
          </a:xfrm>
        </p:spPr>
        <p:txBody>
          <a:bodyPr/>
          <a:lstStyle/>
          <a:p>
            <a:pPr marL="457200" indent="-457200"/>
            <a:r>
              <a:rPr lang="en-US" dirty="0" smtClean="0"/>
              <a:t>Objective </a:t>
            </a:r>
            <a:r>
              <a:rPr lang="en-US" dirty="0"/>
              <a:t>function</a:t>
            </a:r>
          </a:p>
        </p:txBody>
      </p:sp>
      <p:sp>
        <p:nvSpPr>
          <p:cNvPr id="7" name="Content Placeholder 1"/>
          <p:cNvSpPr txBox="1">
            <a:spLocks/>
          </p:cNvSpPr>
          <p:nvPr/>
        </p:nvSpPr>
        <p:spPr>
          <a:xfrm>
            <a:off x="395536" y="1700807"/>
            <a:ext cx="8064896" cy="2160241"/>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A </a:t>
            </a:r>
            <a:r>
              <a:rPr lang="en-US" sz="1800" dirty="0" smtClean="0"/>
              <a:t>way to </a:t>
            </a:r>
            <a:r>
              <a:rPr lang="en-US" sz="1800" b="1" dirty="0" smtClean="0">
                <a:solidFill>
                  <a:srgbClr val="0070C0"/>
                </a:solidFill>
              </a:rPr>
              <a:t>measuring the quality the model</a:t>
            </a:r>
            <a:r>
              <a:rPr lang="en-US" sz="1800" dirty="0" smtClean="0"/>
              <a:t>. This function, taking data and model parameters as arguments, can be evaluated to return a number. Any given problem contains some parameters which can be changed; our goal is to find values for these parameters </a:t>
            </a:r>
            <a:r>
              <a:rPr lang="en-US" sz="1800" b="1" dirty="0" smtClean="0">
                <a:solidFill>
                  <a:srgbClr val="0070C0"/>
                </a:solidFill>
              </a:rPr>
              <a:t>which either maximize or minimize this number</a:t>
            </a:r>
            <a:r>
              <a:rPr lang="en-US" sz="1800" dirty="0" smtClean="0"/>
              <a:t>. (Similar terms</a:t>
            </a:r>
            <a:r>
              <a:rPr lang="en-US" sz="1800" b="1" dirty="0" smtClean="0"/>
              <a:t>: </a:t>
            </a:r>
            <a:r>
              <a:rPr lang="en-US" sz="1800" b="1" dirty="0" smtClean="0">
                <a:solidFill>
                  <a:srgbClr val="00B050"/>
                </a:solidFill>
              </a:rPr>
              <a:t>Cost function</a:t>
            </a:r>
            <a:r>
              <a:rPr lang="en-US" sz="1800" dirty="0" smtClean="0"/>
              <a:t>, Loss Function)</a:t>
            </a:r>
          </a:p>
          <a:p>
            <a:endParaRPr lang="en-US" sz="1800" dirty="0" smtClean="0"/>
          </a:p>
        </p:txBody>
      </p:sp>
      <p:pic>
        <p:nvPicPr>
          <p:cNvPr id="2050" name="Picture 2" descr="https://cdn-images-1.medium.com/max/800/1*j0Y73Gqu8shJ-xwd0dLzog.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3789040"/>
            <a:ext cx="4211788" cy="223224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Deep Learning Book.pdf - Adobe Acrobat Pro Extended"/>
          <p:cNvPicPr>
            <a:picLocks noChangeAspect="1"/>
          </p:cNvPicPr>
          <p:nvPr/>
        </p:nvPicPr>
        <p:blipFill rotWithShape="1">
          <a:blip r:embed="rId3">
            <a:extLst>
              <a:ext uri="{28A0092B-C50C-407E-A947-70E740481C1C}">
                <a14:useLocalDpi xmlns:a14="http://schemas.microsoft.com/office/drawing/2010/main" val="0"/>
              </a:ext>
            </a:extLst>
          </a:blip>
          <a:srcRect l="22187" t="27920" r="49271" b="23688"/>
          <a:stretch/>
        </p:blipFill>
        <p:spPr>
          <a:xfrm>
            <a:off x="899592" y="3645024"/>
            <a:ext cx="2775732" cy="2664297"/>
          </a:xfrm>
          <a:prstGeom prst="rect">
            <a:avLst/>
          </a:prstGeom>
        </p:spPr>
      </p:pic>
    </p:spTree>
    <p:extLst>
      <p:ext uri="{BB962C8B-B14F-4D97-AF65-F5344CB8AC3E}">
        <p14:creationId xmlns:p14="http://schemas.microsoft.com/office/powerpoint/2010/main" val="291642267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84</a:t>
            </a:fld>
            <a:endParaRPr lang="en-US" sz="1400" dirty="0">
              <a:latin typeface="Arial" charset="0"/>
            </a:endParaRPr>
          </a:p>
        </p:txBody>
      </p:sp>
      <p:sp>
        <p:nvSpPr>
          <p:cNvPr id="3" name="Title 2"/>
          <p:cNvSpPr>
            <a:spLocks noGrp="1"/>
          </p:cNvSpPr>
          <p:nvPr>
            <p:ph type="title" idx="4294967295"/>
          </p:nvPr>
        </p:nvSpPr>
        <p:spPr>
          <a:xfrm>
            <a:off x="0" y="620713"/>
            <a:ext cx="8532440" cy="1000125"/>
          </a:xfrm>
        </p:spPr>
        <p:txBody>
          <a:bodyPr>
            <a:noAutofit/>
          </a:bodyPr>
          <a:lstStyle/>
          <a:p>
            <a:pPr marL="457200" indent="-457200"/>
            <a:r>
              <a:rPr lang="en-US" dirty="0" smtClean="0"/>
              <a:t>Gradient </a:t>
            </a:r>
            <a:r>
              <a:rPr lang="en-US" dirty="0"/>
              <a:t>Descent</a:t>
            </a:r>
          </a:p>
        </p:txBody>
      </p:sp>
      <p:pic>
        <p:nvPicPr>
          <p:cNvPr id="10242" name="Picture 2" descr="gradient descent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208" y="3732133"/>
            <a:ext cx="4840864" cy="25202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95536" y="1700808"/>
            <a:ext cx="7227019" cy="2031325"/>
          </a:xfrm>
          <a:prstGeom prst="rect">
            <a:avLst/>
          </a:prstGeom>
          <a:noFill/>
        </p:spPr>
        <p:txBody>
          <a:bodyPr wrap="square" rtlCol="0">
            <a:spAutoFit/>
          </a:bodyPr>
          <a:lstStyle/>
          <a:p>
            <a:r>
              <a:rPr lang="en-US" sz="1800" b="1" dirty="0"/>
              <a:t>Gradient Descent</a:t>
            </a:r>
            <a:r>
              <a:rPr lang="en-US" sz="1800" dirty="0"/>
              <a:t>: </a:t>
            </a:r>
            <a:r>
              <a:rPr lang="en-US" sz="1800" dirty="0" smtClean="0"/>
              <a:t>an </a:t>
            </a:r>
            <a:r>
              <a:rPr lang="en-US" sz="1800" b="1" dirty="0">
                <a:solidFill>
                  <a:srgbClr val="0070C0"/>
                </a:solidFill>
              </a:rPr>
              <a:t>optimization</a:t>
            </a:r>
            <a:r>
              <a:rPr lang="en-US" sz="1800" dirty="0">
                <a:solidFill>
                  <a:srgbClr val="0070C0"/>
                </a:solidFill>
              </a:rPr>
              <a:t> </a:t>
            </a:r>
            <a:r>
              <a:rPr lang="en-US" sz="1800" dirty="0"/>
              <a:t>algorithm used to find the values of </a:t>
            </a:r>
            <a:r>
              <a:rPr lang="en-US" sz="1800" b="1" dirty="0">
                <a:solidFill>
                  <a:srgbClr val="0070C0"/>
                </a:solidFill>
              </a:rPr>
              <a:t>parameters</a:t>
            </a:r>
            <a:r>
              <a:rPr lang="en-US" sz="1800" dirty="0">
                <a:solidFill>
                  <a:srgbClr val="0070C0"/>
                </a:solidFill>
              </a:rPr>
              <a:t> </a:t>
            </a:r>
            <a:r>
              <a:rPr lang="en-US" sz="1800" dirty="0"/>
              <a:t>(coefficients) of a function (f) that </a:t>
            </a:r>
            <a:r>
              <a:rPr lang="en-US" sz="1800" b="1" dirty="0">
                <a:solidFill>
                  <a:srgbClr val="0070C0"/>
                </a:solidFill>
              </a:rPr>
              <a:t>minimizes</a:t>
            </a:r>
            <a:r>
              <a:rPr lang="en-US" sz="1800" dirty="0"/>
              <a:t> a cost function (cost</a:t>
            </a:r>
            <a:r>
              <a:rPr lang="en-US" sz="1800" dirty="0" smtClean="0"/>
              <a:t>). </a:t>
            </a:r>
          </a:p>
          <a:p>
            <a:endParaRPr lang="en-US" sz="1800" dirty="0"/>
          </a:p>
          <a:p>
            <a:r>
              <a:rPr lang="en-US" sz="1800" dirty="0" smtClean="0"/>
              <a:t>Notes: </a:t>
            </a:r>
            <a:r>
              <a:rPr lang="en-US" sz="1800" b="1" dirty="0" smtClean="0">
                <a:solidFill>
                  <a:srgbClr val="0070C0"/>
                </a:solidFill>
              </a:rPr>
              <a:t>Hyper-parameters</a:t>
            </a:r>
            <a:r>
              <a:rPr lang="en-US" sz="1800" dirty="0" smtClean="0"/>
              <a:t> </a:t>
            </a:r>
            <a:r>
              <a:rPr lang="en-US" sz="1800" dirty="0"/>
              <a:t>are parameters whose values are </a:t>
            </a:r>
            <a:r>
              <a:rPr lang="en-US" sz="1800" b="1" dirty="0">
                <a:solidFill>
                  <a:srgbClr val="0070C0"/>
                </a:solidFill>
              </a:rPr>
              <a:t>set prior to the commencement of the learning process</a:t>
            </a:r>
            <a:r>
              <a:rPr lang="en-US" sz="1800" dirty="0"/>
              <a:t>. By contrast, the values of other parameters are derived via training.</a:t>
            </a:r>
          </a:p>
        </p:txBody>
      </p:sp>
      <p:pic>
        <p:nvPicPr>
          <p:cNvPr id="6" name="Picture 5" descr="Deep Learning Book.pdf - Adobe Acrobat Pro Extended"/>
          <p:cNvPicPr>
            <a:picLocks noChangeAspect="1"/>
          </p:cNvPicPr>
          <p:nvPr/>
        </p:nvPicPr>
        <p:blipFill rotWithShape="1">
          <a:blip r:embed="rId3">
            <a:extLst>
              <a:ext uri="{28A0092B-C50C-407E-A947-70E740481C1C}">
                <a14:useLocalDpi xmlns:a14="http://schemas.microsoft.com/office/drawing/2010/main" val="0"/>
              </a:ext>
            </a:extLst>
          </a:blip>
          <a:srcRect l="50000" t="27735" r="19479" b="22400"/>
          <a:stretch/>
        </p:blipFill>
        <p:spPr>
          <a:xfrm>
            <a:off x="5453583" y="3789040"/>
            <a:ext cx="2790825" cy="2581275"/>
          </a:xfrm>
          <a:prstGeom prst="rect">
            <a:avLst/>
          </a:prstGeom>
        </p:spPr>
      </p:pic>
    </p:spTree>
    <p:extLst>
      <p:ext uri="{BB962C8B-B14F-4D97-AF65-F5344CB8AC3E}">
        <p14:creationId xmlns:p14="http://schemas.microsoft.com/office/powerpoint/2010/main" val="412497792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Learning Rate</a:t>
            </a:r>
            <a:endParaRPr lang="en-US" dirty="0"/>
          </a:p>
        </p:txBody>
      </p:sp>
      <p:sp>
        <p:nvSpPr>
          <p:cNvPr id="7" name="Content Placeholder 1"/>
          <p:cNvSpPr txBox="1">
            <a:spLocks/>
          </p:cNvSpPr>
          <p:nvPr/>
        </p:nvSpPr>
        <p:spPr>
          <a:xfrm>
            <a:off x="395536" y="1700808"/>
            <a:ext cx="439248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Cost </a:t>
            </a:r>
            <a:r>
              <a:rPr lang="en-US" sz="1600" dirty="0"/>
              <a:t>function between </a:t>
            </a:r>
            <a:r>
              <a:rPr lang="en-US" sz="1600" i="1" dirty="0"/>
              <a:t>A </a:t>
            </a:r>
            <a:r>
              <a:rPr lang="en-US" sz="1600" dirty="0"/>
              <a:t>and </a:t>
            </a:r>
            <a:r>
              <a:rPr lang="en-US" sz="1600" i="1" dirty="0"/>
              <a:t>C </a:t>
            </a:r>
            <a:r>
              <a:rPr lang="en-US" sz="1600" dirty="0"/>
              <a:t>is almost linear, and so gradient descent works well</a:t>
            </a:r>
            <a:r>
              <a:rPr lang="en-US" sz="1600" dirty="0" smtClean="0"/>
              <a:t>.</a:t>
            </a:r>
          </a:p>
          <a:p>
            <a:pPr>
              <a:buFont typeface="Arial" panose="020B0604020202020204" pitchFamily="34" charset="0"/>
              <a:buChar char="•"/>
            </a:pPr>
            <a:endParaRPr lang="en-US" sz="1600" dirty="0"/>
          </a:p>
          <a:p>
            <a:pPr>
              <a:buFont typeface="Arial" panose="020B0604020202020204" pitchFamily="34" charset="0"/>
              <a:buChar char="•"/>
            </a:pPr>
            <a:r>
              <a:rPr lang="en-US" sz="1600" dirty="0" smtClean="0"/>
              <a:t>From </a:t>
            </a:r>
            <a:r>
              <a:rPr lang="en-US" sz="1600" dirty="0"/>
              <a:t>point </a:t>
            </a:r>
            <a:r>
              <a:rPr lang="en-US" sz="1600" i="1" dirty="0" smtClean="0"/>
              <a:t>C, </a:t>
            </a:r>
            <a:r>
              <a:rPr lang="en-US" sz="1600" dirty="0" smtClean="0"/>
              <a:t>if </a:t>
            </a:r>
            <a:r>
              <a:rPr lang="en-US" sz="1600" dirty="0"/>
              <a:t>we take a </a:t>
            </a:r>
            <a:r>
              <a:rPr lang="en-US" sz="1600" b="1" dirty="0">
                <a:solidFill>
                  <a:srgbClr val="0070C0"/>
                </a:solidFill>
              </a:rPr>
              <a:t>small </a:t>
            </a:r>
            <a:r>
              <a:rPr lang="en-US" sz="1600" b="1" dirty="0" smtClean="0">
                <a:solidFill>
                  <a:srgbClr val="0070C0"/>
                </a:solidFill>
              </a:rPr>
              <a:t>learning rate </a:t>
            </a:r>
            <a:r>
              <a:rPr lang="en-US" sz="1600" dirty="0"/>
              <a:t>at </a:t>
            </a:r>
            <a:r>
              <a:rPr lang="en-US" sz="1600" i="1" dirty="0" smtClean="0"/>
              <a:t>C, </a:t>
            </a:r>
            <a:r>
              <a:rPr lang="en-US" sz="1600" dirty="0"/>
              <a:t>we will end up at </a:t>
            </a:r>
            <a:r>
              <a:rPr lang="en-US" sz="1600" i="1" dirty="0"/>
              <a:t>D</a:t>
            </a:r>
            <a:r>
              <a:rPr lang="en-US" sz="1600" dirty="0"/>
              <a:t>, which is reasonable enough since it doesn’t overshoot the </a:t>
            </a:r>
            <a:r>
              <a:rPr lang="en-US" sz="1600" b="1" dirty="0">
                <a:solidFill>
                  <a:srgbClr val="0070C0"/>
                </a:solidFill>
              </a:rPr>
              <a:t>point of minima</a:t>
            </a:r>
            <a:r>
              <a:rPr lang="en-US" sz="1600" dirty="0"/>
              <a:t>.</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A </a:t>
            </a:r>
            <a:r>
              <a:rPr lang="en-US" sz="1600" dirty="0"/>
              <a:t>larger step size at </a:t>
            </a:r>
            <a:r>
              <a:rPr lang="en-US" sz="1600" i="1" dirty="0"/>
              <a:t>C </a:t>
            </a:r>
            <a:r>
              <a:rPr lang="en-US" sz="1600" dirty="0"/>
              <a:t>will get us to </a:t>
            </a:r>
            <a:r>
              <a:rPr lang="en-US" sz="1600" i="1" dirty="0"/>
              <a:t>D </a:t>
            </a:r>
            <a:r>
              <a:rPr lang="en-US" sz="1600" dirty="0"/>
              <a:t>', which is not desirable, because it’s on the other side of </a:t>
            </a:r>
            <a:r>
              <a:rPr lang="en-US" sz="1600" dirty="0" smtClean="0"/>
              <a:t>the minima</a:t>
            </a:r>
            <a:r>
              <a:rPr lang="en-US" sz="1600" dirty="0"/>
              <a:t>. </a:t>
            </a:r>
            <a:endParaRPr lang="en-US" sz="1600" dirty="0" smtClean="0"/>
          </a:p>
          <a:p>
            <a:pPr>
              <a:buFont typeface="Arial" panose="020B0604020202020204" pitchFamily="34" charset="0"/>
              <a:buChar char="•"/>
            </a:pPr>
            <a:endParaRPr lang="en-US" sz="1600" dirty="0"/>
          </a:p>
          <a:p>
            <a:pPr>
              <a:buFont typeface="Arial" panose="020B0604020202020204" pitchFamily="34" charset="0"/>
              <a:buChar char="•"/>
            </a:pPr>
            <a:r>
              <a:rPr lang="en-US" sz="1600" dirty="0" smtClean="0"/>
              <a:t>A </a:t>
            </a:r>
            <a:r>
              <a:rPr lang="en-US" sz="1600" dirty="0"/>
              <a:t>large step size at </a:t>
            </a:r>
            <a:r>
              <a:rPr lang="en-US" sz="1600" i="1" dirty="0"/>
              <a:t>D </a:t>
            </a:r>
            <a:r>
              <a:rPr lang="en-US" sz="1600" dirty="0"/>
              <a:t>' would get us to </a:t>
            </a:r>
            <a:r>
              <a:rPr lang="en-US" sz="1600" i="1" dirty="0"/>
              <a:t>E</a:t>
            </a:r>
            <a:r>
              <a:rPr lang="en-US" sz="1600" dirty="0"/>
              <a:t>, and if the learning rate is not reduced the </a:t>
            </a:r>
            <a:r>
              <a:rPr lang="en-US" sz="1600" dirty="0" smtClean="0"/>
              <a:t>algorithm tends </a:t>
            </a:r>
            <a:r>
              <a:rPr lang="en-US" sz="1600" dirty="0"/>
              <a:t>to toggle between points on either side of the minima, leading to </a:t>
            </a:r>
            <a:r>
              <a:rPr lang="en-US" sz="1600" b="1" dirty="0">
                <a:solidFill>
                  <a:srgbClr val="0070C0"/>
                </a:solidFill>
              </a:rPr>
              <a:t>oscillations</a:t>
            </a:r>
            <a:endParaRPr lang="en-US" sz="1600" b="1" dirty="0" smtClean="0">
              <a:solidFill>
                <a:srgbClr val="0070C0"/>
              </a:solidFill>
            </a:endParaRPr>
          </a:p>
        </p:txBody>
      </p:sp>
      <p:pic>
        <p:nvPicPr>
          <p:cNvPr id="2" name="Picture 1" descr="Pro Deep Learning with TensorFlow A Mathematical Approach to Advanced Artificial Intelligence in Python.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31875" t="20400" r="21041" b="9896"/>
          <a:stretch/>
        </p:blipFill>
        <p:spPr>
          <a:xfrm>
            <a:off x="5076056" y="2276871"/>
            <a:ext cx="3995936" cy="3226807"/>
          </a:xfrm>
          <a:prstGeom prst="rect">
            <a:avLst/>
          </a:prstGeom>
        </p:spPr>
      </p:pic>
    </p:spTree>
    <p:extLst>
      <p:ext uri="{BB962C8B-B14F-4D97-AF65-F5344CB8AC3E}">
        <p14:creationId xmlns:p14="http://schemas.microsoft.com/office/powerpoint/2010/main" val="411478188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Performance - </a:t>
            </a:r>
            <a:r>
              <a:rPr lang="en-US" dirty="0"/>
              <a:t>Confusion </a:t>
            </a:r>
            <a:r>
              <a:rPr lang="en-US" dirty="0" smtClean="0"/>
              <a:t>Matrix</a:t>
            </a:r>
            <a:endParaRPr lang="en-US" dirty="0"/>
          </a:p>
        </p:txBody>
      </p:sp>
      <p:sp>
        <p:nvSpPr>
          <p:cNvPr id="7" name="Content Placeholder 1"/>
          <p:cNvSpPr txBox="1">
            <a:spLocks/>
          </p:cNvSpPr>
          <p:nvPr/>
        </p:nvSpPr>
        <p:spPr>
          <a:xfrm>
            <a:off x="395536" y="1700808"/>
            <a:ext cx="446449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False Positive</a:t>
            </a:r>
            <a:r>
              <a:rPr lang="en-US" sz="1800" dirty="0" smtClean="0"/>
              <a:t>: indicates </a:t>
            </a:r>
            <a:r>
              <a:rPr lang="en-US" sz="1800" dirty="0"/>
              <a:t>a given condition exists, when it does not. </a:t>
            </a:r>
            <a:r>
              <a:rPr lang="en-US" sz="1800" b="1" dirty="0" smtClean="0">
                <a:solidFill>
                  <a:srgbClr val="0070C0"/>
                </a:solidFill>
              </a:rPr>
              <a:t>Type </a:t>
            </a:r>
            <a:r>
              <a:rPr lang="en-US" sz="1800" b="1" dirty="0">
                <a:solidFill>
                  <a:srgbClr val="0070C0"/>
                </a:solidFill>
              </a:rPr>
              <a:t>I error</a:t>
            </a:r>
            <a:r>
              <a:rPr lang="en-US" sz="1800" dirty="0"/>
              <a:t> where the test is checking a single condition, and </a:t>
            </a:r>
            <a:r>
              <a:rPr lang="en-US" sz="1800" b="1" dirty="0">
                <a:solidFill>
                  <a:srgbClr val="0070C0"/>
                </a:solidFill>
              </a:rPr>
              <a:t>wrongly gives an affirmative (positive) decision</a:t>
            </a:r>
            <a:r>
              <a:rPr lang="en-US" sz="1800" dirty="0" smtClean="0"/>
              <a:t>.</a:t>
            </a:r>
          </a:p>
          <a:p>
            <a:endParaRPr lang="en-US" sz="1800" dirty="0"/>
          </a:p>
          <a:p>
            <a:r>
              <a:rPr lang="en-US" sz="1800" b="1" dirty="0" smtClean="0"/>
              <a:t>False Negative</a:t>
            </a:r>
            <a:r>
              <a:rPr lang="en-US" sz="1800" dirty="0" smtClean="0"/>
              <a:t>: that </a:t>
            </a:r>
            <a:r>
              <a:rPr lang="en-US" sz="1800" dirty="0"/>
              <a:t>indicates that a condition does not hold, while in fact it does. </a:t>
            </a:r>
            <a:r>
              <a:rPr lang="en-US" sz="1800" b="1" dirty="0" smtClean="0">
                <a:solidFill>
                  <a:srgbClr val="0070C0"/>
                </a:solidFill>
              </a:rPr>
              <a:t>Type </a:t>
            </a:r>
            <a:r>
              <a:rPr lang="en-US" sz="1800" b="1" dirty="0">
                <a:solidFill>
                  <a:srgbClr val="0070C0"/>
                </a:solidFill>
              </a:rPr>
              <a:t>II error </a:t>
            </a:r>
            <a:r>
              <a:rPr lang="en-US" sz="1800" dirty="0"/>
              <a:t>occurring in a test where a single condition is checked for and the result of the test is </a:t>
            </a:r>
            <a:r>
              <a:rPr lang="en-US" sz="1800" b="1" dirty="0">
                <a:solidFill>
                  <a:srgbClr val="0070C0"/>
                </a:solidFill>
              </a:rPr>
              <a:t>erroneously that the condition is </a:t>
            </a:r>
            <a:r>
              <a:rPr lang="en-US" sz="1800" b="1" dirty="0" smtClean="0">
                <a:solidFill>
                  <a:srgbClr val="0070C0"/>
                </a:solidFill>
              </a:rPr>
              <a:t>absent</a:t>
            </a:r>
            <a:r>
              <a:rPr lang="en-US" sz="1800" dirty="0" smtClean="0"/>
              <a:t>.</a:t>
            </a:r>
          </a:p>
          <a:p>
            <a:endParaRPr lang="en-US" sz="1800" dirty="0" smtClean="0"/>
          </a:p>
          <a:p>
            <a:endParaRPr lang="en-US" sz="1800" dirty="0"/>
          </a:p>
        </p:txBody>
      </p:sp>
      <p:pic>
        <p:nvPicPr>
          <p:cNvPr id="4" name="Picture 3" descr="Classification Learner - Confusion Matrix"/>
          <p:cNvPicPr>
            <a:picLocks noChangeAspect="1"/>
          </p:cNvPicPr>
          <p:nvPr/>
        </p:nvPicPr>
        <p:blipFill rotWithShape="1">
          <a:blip r:embed="rId2">
            <a:extLst>
              <a:ext uri="{28A0092B-C50C-407E-A947-70E740481C1C}">
                <a14:useLocalDpi xmlns:a14="http://schemas.microsoft.com/office/drawing/2010/main" val="0"/>
              </a:ext>
            </a:extLst>
          </a:blip>
          <a:srcRect l="37812" t="20402" r="29271" b="4151"/>
          <a:stretch/>
        </p:blipFill>
        <p:spPr>
          <a:xfrm>
            <a:off x="5003998" y="1643311"/>
            <a:ext cx="3744416" cy="4621271"/>
          </a:xfrm>
          <a:prstGeom prst="rect">
            <a:avLst/>
          </a:prstGeom>
        </p:spPr>
      </p:pic>
    </p:spTree>
    <p:extLst>
      <p:ext uri="{BB962C8B-B14F-4D97-AF65-F5344CB8AC3E}">
        <p14:creationId xmlns:p14="http://schemas.microsoft.com/office/powerpoint/2010/main" val="365262296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Performance – Type I &amp; II Errors</a:t>
            </a:r>
            <a:endParaRPr lang="en-US" dirty="0"/>
          </a:p>
        </p:txBody>
      </p:sp>
      <p:pic>
        <p:nvPicPr>
          <p:cNvPr id="2050" name="Picture 2" descr="http://mgto.org/wp-content/uploads/img_589efe1db87e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772816"/>
            <a:ext cx="5479554" cy="434415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012160" y="2492896"/>
            <a:ext cx="2592288" cy="2431435"/>
          </a:xfrm>
          <a:prstGeom prst="rect">
            <a:avLst/>
          </a:prstGeom>
          <a:noFill/>
        </p:spPr>
        <p:txBody>
          <a:bodyPr wrap="square" rtlCol="0">
            <a:spAutoFit/>
          </a:bodyPr>
          <a:lstStyle/>
          <a:p>
            <a:r>
              <a:rPr lang="en-US" u="sng" dirty="0" smtClean="0"/>
              <a:t>Discussion</a:t>
            </a:r>
          </a:p>
          <a:p>
            <a:r>
              <a:rPr lang="en-US" sz="2000" dirty="0" smtClean="0"/>
              <a:t>Production Support </a:t>
            </a:r>
          </a:p>
          <a:p>
            <a:r>
              <a:rPr lang="en-US" sz="2000" dirty="0" smtClean="0"/>
              <a:t>Vs</a:t>
            </a:r>
          </a:p>
          <a:p>
            <a:r>
              <a:rPr lang="en-US" sz="2000" dirty="0" smtClean="0"/>
              <a:t>Email Spam</a:t>
            </a:r>
          </a:p>
          <a:p>
            <a:endParaRPr lang="en-US" sz="2000" dirty="0"/>
          </a:p>
          <a:p>
            <a:r>
              <a:rPr lang="en-US" dirty="0" smtClean="0">
                <a:solidFill>
                  <a:srgbClr val="0070C0"/>
                </a:solidFill>
              </a:rPr>
              <a:t>How about Legal and Law?</a:t>
            </a:r>
            <a:endParaRPr lang="en-US" dirty="0">
              <a:solidFill>
                <a:srgbClr val="0070C0"/>
              </a:solidFill>
            </a:endParaRPr>
          </a:p>
        </p:txBody>
      </p:sp>
    </p:spTree>
    <p:extLst>
      <p:ext uri="{BB962C8B-B14F-4D97-AF65-F5344CB8AC3E}">
        <p14:creationId xmlns:p14="http://schemas.microsoft.com/office/powerpoint/2010/main" val="128118275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Performance - ROC </a:t>
            </a:r>
            <a:r>
              <a:rPr lang="en-US" dirty="0" smtClean="0"/>
              <a:t>curve</a:t>
            </a:r>
            <a:endParaRPr lang="en-US" dirty="0"/>
          </a:p>
        </p:txBody>
      </p:sp>
      <p:sp>
        <p:nvSpPr>
          <p:cNvPr id="7" name="Content Placeholder 1"/>
          <p:cNvSpPr txBox="1">
            <a:spLocks/>
          </p:cNvSpPr>
          <p:nvPr/>
        </p:nvSpPr>
        <p:spPr>
          <a:xfrm>
            <a:off x="395536" y="1700808"/>
            <a:ext cx="3960440" cy="39604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Receiver Operating Characteristic (ROC) curve: </a:t>
            </a:r>
            <a:r>
              <a:rPr lang="en-US" sz="1800" dirty="0" smtClean="0"/>
              <a:t>plots </a:t>
            </a:r>
            <a:r>
              <a:rPr lang="en-US" sz="1800" dirty="0"/>
              <a:t>the </a:t>
            </a:r>
            <a:r>
              <a:rPr lang="en-US" sz="1800" b="1" dirty="0">
                <a:solidFill>
                  <a:srgbClr val="0070C0"/>
                </a:solidFill>
              </a:rPr>
              <a:t>true positive rate </a:t>
            </a:r>
            <a:r>
              <a:rPr lang="en-US" sz="1800" b="1" dirty="0" smtClean="0">
                <a:solidFill>
                  <a:srgbClr val="0070C0"/>
                </a:solidFill>
              </a:rPr>
              <a:t>against </a:t>
            </a:r>
            <a:r>
              <a:rPr lang="en-US" sz="1800" b="1" dirty="0">
                <a:solidFill>
                  <a:srgbClr val="0070C0"/>
                </a:solidFill>
              </a:rPr>
              <a:t>the false positive rate</a:t>
            </a:r>
            <a:r>
              <a:rPr lang="en-US" sz="1800" dirty="0"/>
              <a:t> </a:t>
            </a:r>
            <a:r>
              <a:rPr lang="en-US" sz="1800" dirty="0" smtClean="0"/>
              <a:t>at </a:t>
            </a:r>
            <a:r>
              <a:rPr lang="en-US" sz="1800" dirty="0"/>
              <a:t>various threshold settings. The true-positive rate is also known as sensitivity, recall or probability of </a:t>
            </a:r>
            <a:r>
              <a:rPr lang="en-US" sz="1800" dirty="0" smtClean="0"/>
              <a:t>detection </a:t>
            </a:r>
            <a:r>
              <a:rPr lang="en-US" sz="1800" dirty="0"/>
              <a:t>in machine learning. The false-positive rate is also known as the fall-out or probability of false </a:t>
            </a:r>
            <a:r>
              <a:rPr lang="en-US" sz="1800" dirty="0" smtClean="0"/>
              <a:t>alarm </a:t>
            </a:r>
            <a:r>
              <a:rPr lang="en-US" sz="1800" dirty="0"/>
              <a:t>and can be calculated as (1 − specificity). The ROC curve is thus the </a:t>
            </a:r>
            <a:r>
              <a:rPr lang="en-US" sz="1800" b="1" dirty="0">
                <a:solidFill>
                  <a:srgbClr val="0070C0"/>
                </a:solidFill>
              </a:rPr>
              <a:t>sensitivity as a function of fall-out</a:t>
            </a:r>
            <a:r>
              <a:rPr lang="en-US" sz="1800" dirty="0"/>
              <a:t>. </a:t>
            </a:r>
          </a:p>
        </p:txBody>
      </p:sp>
      <p:pic>
        <p:nvPicPr>
          <p:cNvPr id="9218" name="Picture 2" descr="https://upload.wikimedia.org/wikipedia/commons/6/6b/Roccurv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1556792"/>
            <a:ext cx="4762500" cy="4619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01227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Learning Workflow</a:t>
            </a:r>
            <a:endParaRPr lang="en-US" dirty="0"/>
          </a:p>
        </p:txBody>
      </p:sp>
      <p:sp>
        <p:nvSpPr>
          <p:cNvPr id="7" name="Content Placeholder 1"/>
          <p:cNvSpPr txBox="1">
            <a:spLocks/>
          </p:cNvSpPr>
          <p:nvPr/>
        </p:nvSpPr>
        <p:spPr>
          <a:xfrm>
            <a:off x="395536" y="1700808"/>
            <a:ext cx="813690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2000" b="1" dirty="0" smtClean="0"/>
              <a:t>Data Preparation</a:t>
            </a:r>
            <a:r>
              <a:rPr lang="en-US" sz="2000" dirty="0" smtClean="0"/>
              <a:t>: determine the </a:t>
            </a:r>
            <a:r>
              <a:rPr lang="en-US" sz="2000" b="1" dirty="0" smtClean="0">
                <a:solidFill>
                  <a:srgbClr val="0070C0"/>
                </a:solidFill>
              </a:rPr>
              <a:t>input</a:t>
            </a:r>
            <a:r>
              <a:rPr lang="en-US" sz="2000" dirty="0" smtClean="0">
                <a:solidFill>
                  <a:srgbClr val="0070C0"/>
                </a:solidFill>
              </a:rPr>
              <a:t> </a:t>
            </a:r>
            <a:r>
              <a:rPr lang="en-US" sz="2000" dirty="0" smtClean="0"/>
              <a:t>for the machine learning</a:t>
            </a:r>
            <a:endParaRPr lang="en-US" sz="1800" dirty="0" smtClean="0"/>
          </a:p>
          <a:p>
            <a:pPr marL="914400" lvl="1" indent="-514350">
              <a:buFont typeface="+mj-lt"/>
              <a:buAutoNum type="arabicPeriod"/>
            </a:pPr>
            <a:endParaRPr lang="en-US" sz="1800" dirty="0" smtClean="0"/>
          </a:p>
          <a:p>
            <a:pPr marL="914400" lvl="1" indent="-514350">
              <a:buFont typeface="+mj-lt"/>
              <a:buAutoNum type="arabicPeriod"/>
            </a:pPr>
            <a:r>
              <a:rPr lang="en-US" sz="1800" b="1" dirty="0" smtClean="0"/>
              <a:t>Dataset</a:t>
            </a:r>
            <a:r>
              <a:rPr lang="en-US" sz="1800" dirty="0" smtClean="0"/>
              <a:t>: </a:t>
            </a:r>
            <a:r>
              <a:rPr lang="en-US" sz="1800" b="1" dirty="0" smtClean="0">
                <a:solidFill>
                  <a:srgbClr val="0070C0"/>
                </a:solidFill>
              </a:rPr>
              <a:t>Collect</a:t>
            </a:r>
            <a:r>
              <a:rPr lang="en-US" sz="1800" dirty="0" smtClean="0"/>
              <a:t>, </a:t>
            </a:r>
            <a:r>
              <a:rPr lang="en-US" sz="1800" b="1" dirty="0">
                <a:solidFill>
                  <a:srgbClr val="0070C0"/>
                </a:solidFill>
              </a:rPr>
              <a:t>Clean</a:t>
            </a:r>
            <a:r>
              <a:rPr lang="en-US" sz="1800" dirty="0" smtClean="0"/>
              <a:t> and </a:t>
            </a:r>
            <a:r>
              <a:rPr lang="en-US" sz="1800" b="1" dirty="0">
                <a:solidFill>
                  <a:srgbClr val="0070C0"/>
                </a:solidFill>
              </a:rPr>
              <a:t>Normalize</a:t>
            </a:r>
            <a:r>
              <a:rPr lang="en-US" sz="1800" dirty="0" smtClean="0"/>
              <a:t> (e.g. scale the data into standard measure) the data</a:t>
            </a:r>
          </a:p>
          <a:p>
            <a:pPr marL="914400" lvl="1" indent="-514350">
              <a:buFont typeface="+mj-lt"/>
              <a:buAutoNum type="arabicPeriod"/>
            </a:pPr>
            <a:endParaRPr lang="en-US" sz="1800" dirty="0" smtClean="0"/>
          </a:p>
          <a:p>
            <a:pPr marL="914400" lvl="1" indent="-514350">
              <a:buFont typeface="+mj-lt"/>
              <a:buAutoNum type="arabicPeriod"/>
            </a:pPr>
            <a:r>
              <a:rPr lang="en-US" sz="1800" b="1" dirty="0" smtClean="0"/>
              <a:t>EDA (Exploratory Data Analysis)</a:t>
            </a:r>
            <a:r>
              <a:rPr lang="en-US" sz="1800" dirty="0" smtClean="0"/>
              <a:t>: </a:t>
            </a:r>
            <a:r>
              <a:rPr lang="en-US" sz="1800" b="1" dirty="0">
                <a:solidFill>
                  <a:srgbClr val="0070C0"/>
                </a:solidFill>
              </a:rPr>
              <a:t>Visualize</a:t>
            </a:r>
            <a:r>
              <a:rPr lang="en-US" sz="1800" dirty="0" smtClean="0"/>
              <a:t> (e.g. scatter plot) the data to understand the key properties</a:t>
            </a:r>
          </a:p>
          <a:p>
            <a:pPr marL="914400" lvl="1" indent="-514350">
              <a:buFont typeface="+mj-lt"/>
              <a:buAutoNum type="arabicPeriod"/>
            </a:pPr>
            <a:endParaRPr lang="en-US" sz="1800" dirty="0" smtClean="0"/>
          </a:p>
          <a:p>
            <a:pPr marL="914400" lvl="1" indent="-514350">
              <a:buFont typeface="+mj-lt"/>
              <a:buAutoNum type="arabicPeriod"/>
            </a:pPr>
            <a:r>
              <a:rPr lang="en-US" sz="1800" b="1" dirty="0" smtClean="0"/>
              <a:t>Feature Selections</a:t>
            </a:r>
            <a:r>
              <a:rPr lang="en-US" sz="1800" dirty="0" smtClean="0"/>
              <a:t>: apply </a:t>
            </a:r>
            <a:r>
              <a:rPr lang="en-US" sz="1800" b="1" dirty="0" smtClean="0">
                <a:solidFill>
                  <a:srgbClr val="0070C0"/>
                </a:solidFill>
              </a:rPr>
              <a:t>dimension reduction </a:t>
            </a:r>
            <a:r>
              <a:rPr lang="en-US" sz="1800" dirty="0" smtClean="0"/>
              <a:t>techniques (e.g. Principle Component Analysis or Factor Analysis) to see if the data (i.e. input features) can be reduced while maintain the similar predictive power.</a:t>
            </a:r>
          </a:p>
          <a:p>
            <a:pPr marL="914400" lvl="1" indent="-514350">
              <a:buFont typeface="+mj-lt"/>
              <a:buAutoNum type="arabicPeriod"/>
            </a:pPr>
            <a:endParaRPr lang="en-US" sz="1800" dirty="0"/>
          </a:p>
          <a:p>
            <a:pPr marL="400050" lvl="1" indent="0">
              <a:buNone/>
            </a:pPr>
            <a:r>
              <a:rPr lang="en-US" sz="1600" dirty="0" smtClean="0"/>
              <a:t>(Note: Data collection and feature selection usually required in-depth domain knowledge to pick up the right dataset for training)</a:t>
            </a:r>
            <a:endParaRPr lang="en-US" sz="1600" dirty="0"/>
          </a:p>
        </p:txBody>
      </p:sp>
    </p:spTree>
    <p:extLst>
      <p:ext uri="{BB962C8B-B14F-4D97-AF65-F5344CB8AC3E}">
        <p14:creationId xmlns:p14="http://schemas.microsoft.com/office/powerpoint/2010/main" val="34409950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Machine Learning - Data</a:t>
            </a:r>
          </a:p>
        </p:txBody>
      </p:sp>
      <p:sp>
        <p:nvSpPr>
          <p:cNvPr id="7" name="Content Placeholder 1"/>
          <p:cNvSpPr txBox="1">
            <a:spLocks/>
          </p:cNvSpPr>
          <p:nvPr/>
        </p:nvSpPr>
        <p:spPr>
          <a:xfrm>
            <a:off x="395536" y="1700808"/>
            <a:ext cx="8208912" cy="26642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u="sng" dirty="0"/>
              <a:t>Supervised </a:t>
            </a:r>
            <a:r>
              <a:rPr lang="en-US" sz="1800" b="1" u="sng" dirty="0" smtClean="0"/>
              <a:t>Learning</a:t>
            </a:r>
            <a:r>
              <a:rPr lang="en-US" sz="1800" dirty="0" smtClean="0"/>
              <a:t>: presented </a:t>
            </a:r>
            <a:r>
              <a:rPr lang="en-US" sz="1800" dirty="0"/>
              <a:t>with example inputs and their desired </a:t>
            </a:r>
            <a:r>
              <a:rPr lang="en-US" sz="1800" dirty="0" smtClean="0"/>
              <a:t>outputs (</a:t>
            </a:r>
            <a:r>
              <a:rPr lang="en-US" sz="1800" b="1" dirty="0">
                <a:solidFill>
                  <a:srgbClr val="0070C0"/>
                </a:solidFill>
              </a:rPr>
              <a:t>labelled dataset</a:t>
            </a:r>
            <a:r>
              <a:rPr lang="en-US" sz="1800" dirty="0" smtClean="0"/>
              <a:t>), </a:t>
            </a:r>
            <a:r>
              <a:rPr lang="en-US" sz="1800" dirty="0"/>
              <a:t>given by a "</a:t>
            </a:r>
            <a:r>
              <a:rPr lang="en-US" sz="1800" dirty="0" smtClean="0"/>
              <a:t>teacher“. </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The </a:t>
            </a:r>
            <a:r>
              <a:rPr lang="en-US" sz="1800" dirty="0"/>
              <a:t>goal is to </a:t>
            </a:r>
            <a:r>
              <a:rPr lang="en-US" sz="1800" b="1" dirty="0">
                <a:solidFill>
                  <a:srgbClr val="0070C0"/>
                </a:solidFill>
              </a:rPr>
              <a:t>learn a general rule that </a:t>
            </a:r>
            <a:r>
              <a:rPr lang="en-US" sz="1800" b="1" dirty="0" smtClean="0">
                <a:solidFill>
                  <a:srgbClr val="0070C0"/>
                </a:solidFill>
              </a:rPr>
              <a:t>maps</a:t>
            </a:r>
            <a:r>
              <a:rPr lang="en-US" sz="1800" b="1" dirty="0">
                <a:solidFill>
                  <a:srgbClr val="0070C0"/>
                </a:solidFill>
              </a:rPr>
              <a:t> inputs to </a:t>
            </a:r>
            <a:r>
              <a:rPr lang="en-US" sz="1800" b="1" dirty="0" smtClean="0">
                <a:solidFill>
                  <a:srgbClr val="0070C0"/>
                </a:solidFill>
              </a:rPr>
              <a:t>outputs</a:t>
            </a:r>
            <a:r>
              <a:rPr lang="en-US" sz="1800" dirty="0" smtClean="0"/>
              <a:t> (i.e. learn a function of y = x)</a:t>
            </a:r>
          </a:p>
          <a:p>
            <a:pPr>
              <a:buFont typeface="Arial" panose="020B0604020202020204" pitchFamily="34" charset="0"/>
              <a:buChar char="•"/>
            </a:pPr>
            <a:endParaRPr lang="en-US" sz="1800" dirty="0" smtClean="0"/>
          </a:p>
          <a:p>
            <a:endParaRPr lang="en-US" sz="1800" dirty="0" smtClean="0"/>
          </a:p>
          <a:p>
            <a:pPr>
              <a:buFont typeface="Arial" panose="020B0604020202020204" pitchFamily="34" charset="0"/>
              <a:buChar char="•"/>
            </a:pPr>
            <a:endParaRPr lang="en-US" sz="1800" dirty="0"/>
          </a:p>
          <a:p>
            <a:endParaRPr lang="en-US" sz="1800" dirty="0"/>
          </a:p>
        </p:txBody>
      </p:sp>
      <p:pic>
        <p:nvPicPr>
          <p:cNvPr id="4" name="Picture 2" descr="https://cdn-images-1.medium.com/max/800/1*gw68ClANdBBugmzsI7yg3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4014563"/>
            <a:ext cx="7620000" cy="1790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59075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Learning Workflow</a:t>
            </a:r>
            <a:endParaRPr lang="en-US" dirty="0"/>
          </a:p>
        </p:txBody>
      </p:sp>
      <p:sp>
        <p:nvSpPr>
          <p:cNvPr id="7" name="Content Placeholder 1"/>
          <p:cNvSpPr txBox="1">
            <a:spLocks/>
          </p:cNvSpPr>
          <p:nvPr/>
        </p:nvSpPr>
        <p:spPr>
          <a:xfrm>
            <a:off x="395536" y="1700808"/>
            <a:ext cx="30243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b="1" dirty="0" smtClean="0"/>
              <a:t>Training and Prediction</a:t>
            </a:r>
            <a:endParaRPr lang="en-US" sz="2000" dirty="0"/>
          </a:p>
          <a:p>
            <a:pPr marL="914400" lvl="1" indent="-514350">
              <a:buFont typeface="+mj-lt"/>
              <a:buAutoNum type="arabicPeriod"/>
            </a:pPr>
            <a:r>
              <a:rPr lang="en-US" sz="1800" dirty="0" smtClean="0"/>
              <a:t>Choose Algorithm</a:t>
            </a:r>
          </a:p>
          <a:p>
            <a:pPr marL="914400" lvl="1" indent="-514350">
              <a:buFont typeface="+mj-lt"/>
              <a:buAutoNum type="arabicPeriod"/>
            </a:pPr>
            <a:r>
              <a:rPr lang="en-US" sz="1800" dirty="0" smtClean="0"/>
              <a:t>Train (Learn) the model from data</a:t>
            </a:r>
          </a:p>
          <a:p>
            <a:pPr marL="914400" lvl="1" indent="-514350">
              <a:buFont typeface="+mj-lt"/>
              <a:buAutoNum type="arabicPeriod"/>
            </a:pPr>
            <a:r>
              <a:rPr lang="en-US" sz="1800" dirty="0" smtClean="0"/>
              <a:t>Tune </a:t>
            </a:r>
            <a:r>
              <a:rPr lang="en-US" sz="1800" b="1" dirty="0" smtClean="0">
                <a:solidFill>
                  <a:srgbClr val="0070C0"/>
                </a:solidFill>
              </a:rPr>
              <a:t>hyper-parameters</a:t>
            </a:r>
            <a:endParaRPr lang="en-US" sz="1800" b="1" dirty="0">
              <a:solidFill>
                <a:srgbClr val="0070C0"/>
              </a:solidFill>
            </a:endParaRPr>
          </a:p>
          <a:p>
            <a:pPr marL="914400" lvl="1" indent="-514350">
              <a:buFont typeface="+mj-lt"/>
              <a:buAutoNum type="arabicPeriod"/>
            </a:pPr>
            <a:r>
              <a:rPr lang="en-US" sz="1800" dirty="0" smtClean="0"/>
              <a:t>Evaluate the accuracy</a:t>
            </a:r>
          </a:p>
          <a:p>
            <a:pPr marL="914400" lvl="1" indent="-514350">
              <a:buFont typeface="+mj-lt"/>
              <a:buAutoNum type="arabicPeriod"/>
            </a:pPr>
            <a:r>
              <a:rPr lang="en-US" sz="1800" dirty="0" smtClean="0"/>
              <a:t>Used the trained model for </a:t>
            </a:r>
            <a:r>
              <a:rPr lang="en-US" sz="1800" b="1" dirty="0" smtClean="0">
                <a:solidFill>
                  <a:srgbClr val="0070C0"/>
                </a:solidFill>
              </a:rPr>
              <a:t>prediction</a:t>
            </a:r>
          </a:p>
        </p:txBody>
      </p:sp>
      <p:pic>
        <p:nvPicPr>
          <p:cNvPr id="6146" name="Picture 2" descr="machine learning fig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1844824"/>
            <a:ext cx="5634159"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86128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Learning Workflow</a:t>
            </a:r>
            <a:endParaRPr lang="en-US" dirty="0"/>
          </a:p>
        </p:txBody>
      </p:sp>
      <p:pic>
        <p:nvPicPr>
          <p:cNvPr id="1028" name="Picture 4" descr="edge of tomorrow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l="8877" r="1985"/>
          <a:stretch/>
        </p:blipFill>
        <p:spPr bwMode="auto">
          <a:xfrm>
            <a:off x="2144985" y="1700808"/>
            <a:ext cx="4610101" cy="234172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gDrive\HKUSpace\resource\ml-workflow.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3861045"/>
            <a:ext cx="6668841" cy="2500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57677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a:t>
            </a:r>
            <a:r>
              <a:rPr lang="en-US" dirty="0"/>
              <a:t>- Neural Networks</a:t>
            </a:r>
          </a:p>
        </p:txBody>
      </p:sp>
      <p:sp>
        <p:nvSpPr>
          <p:cNvPr id="7" name="Content Placeholder 1"/>
          <p:cNvSpPr txBox="1">
            <a:spLocks/>
          </p:cNvSpPr>
          <p:nvPr/>
        </p:nvSpPr>
        <p:spPr>
          <a:xfrm>
            <a:off x="395536" y="2060848"/>
            <a:ext cx="3888432" cy="34563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b="1" dirty="0" smtClean="0">
              <a:hlinkClick r:id="rId2"/>
            </a:endParaRPr>
          </a:p>
          <a:p>
            <a:pPr marL="0" indent="0"/>
            <a:r>
              <a:rPr lang="en-US" sz="1800" b="1" dirty="0" smtClean="0">
                <a:hlinkClick r:id="rId2"/>
              </a:rPr>
              <a:t>Back propagation</a:t>
            </a:r>
            <a:r>
              <a:rPr lang="en-US" sz="1800" dirty="0" smtClean="0"/>
              <a:t>: </a:t>
            </a:r>
            <a:r>
              <a:rPr lang="en-US" sz="1800" dirty="0"/>
              <a:t>calculate the </a:t>
            </a:r>
            <a:r>
              <a:rPr lang="en-US" sz="1800" b="1" dirty="0">
                <a:solidFill>
                  <a:srgbClr val="0070C0"/>
                </a:solidFill>
              </a:rPr>
              <a:t>error contribution of each neuron after a batch of </a:t>
            </a:r>
            <a:r>
              <a:rPr lang="en-US" sz="1800" b="1" dirty="0" smtClean="0">
                <a:solidFill>
                  <a:srgbClr val="0070C0"/>
                </a:solidFill>
              </a:rPr>
              <a:t>data</a:t>
            </a:r>
            <a:r>
              <a:rPr lang="en-US" sz="1800" dirty="0"/>
              <a:t>. </a:t>
            </a:r>
            <a:r>
              <a:rPr lang="en-US" sz="1800" dirty="0" smtClean="0"/>
              <a:t>Used by </a:t>
            </a:r>
            <a:r>
              <a:rPr lang="en-US" sz="1800" dirty="0"/>
              <a:t>the </a:t>
            </a:r>
            <a:r>
              <a:rPr lang="en-US" sz="1800" b="1" dirty="0">
                <a:solidFill>
                  <a:srgbClr val="0070C0"/>
                </a:solidFill>
              </a:rPr>
              <a:t>gradient descent </a:t>
            </a:r>
            <a:r>
              <a:rPr lang="en-US" sz="1800" dirty="0"/>
              <a:t>optimization algorithm to adjust the weight of neurons by calculating the </a:t>
            </a:r>
            <a:r>
              <a:rPr lang="en-US" sz="1800" b="1" dirty="0">
                <a:solidFill>
                  <a:srgbClr val="0070C0"/>
                </a:solidFill>
              </a:rPr>
              <a:t>gradient of the loss function</a:t>
            </a:r>
            <a:r>
              <a:rPr lang="en-US" sz="1800" dirty="0"/>
              <a:t>. </a:t>
            </a:r>
            <a:endParaRPr lang="en-US" sz="1600" dirty="0" smtClean="0"/>
          </a:p>
          <a:p>
            <a:pPr>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p:txBody>
      </p:sp>
      <p:pic>
        <p:nvPicPr>
          <p:cNvPr id="13314" name="Picture 2" descr="back propagation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2105819"/>
            <a:ext cx="4549470" cy="3339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49514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CNN</a:t>
            </a:r>
            <a:endParaRPr lang="en-US" dirty="0"/>
          </a:p>
        </p:txBody>
      </p:sp>
      <p:sp>
        <p:nvSpPr>
          <p:cNvPr id="7" name="Content Placeholder 1"/>
          <p:cNvSpPr txBox="1">
            <a:spLocks/>
          </p:cNvSpPr>
          <p:nvPr/>
        </p:nvSpPr>
        <p:spPr>
          <a:xfrm>
            <a:off x="395536" y="1700808"/>
            <a:ext cx="813690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CNN (Convolutional Neural Network) </a:t>
            </a:r>
            <a:r>
              <a:rPr lang="en-US" sz="1600" b="1" dirty="0">
                <a:solidFill>
                  <a:srgbClr val="0070C0"/>
                </a:solidFill>
              </a:rPr>
              <a:t>image representation at different layers </a:t>
            </a:r>
            <a:r>
              <a:rPr lang="en-US" sz="1600" dirty="0"/>
              <a:t>is similar to how the brain processes visual information</a:t>
            </a:r>
          </a:p>
          <a:p>
            <a:pPr>
              <a:buFont typeface="Arial" panose="020B0604020202020204" pitchFamily="34" charset="0"/>
              <a:buChar char="•"/>
            </a:pPr>
            <a:endParaRPr lang="en-US" sz="1600" dirty="0"/>
          </a:p>
          <a:p>
            <a:pPr>
              <a:buFont typeface="Arial" panose="020B0604020202020204" pitchFamily="34" charset="0"/>
              <a:buChar char="•"/>
            </a:pPr>
            <a:r>
              <a:rPr lang="en-US" sz="1600" dirty="0"/>
              <a:t>Human sees </a:t>
            </a:r>
            <a:r>
              <a:rPr lang="en-US" sz="1600" b="1" dirty="0">
                <a:solidFill>
                  <a:srgbClr val="0070C0"/>
                </a:solidFill>
              </a:rPr>
              <a:t>structure/region</a:t>
            </a:r>
            <a:r>
              <a:rPr lang="en-US" sz="1600" dirty="0"/>
              <a:t> (not pixel)</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a:t>Use </a:t>
            </a:r>
            <a:r>
              <a:rPr lang="en-US" sz="1600" b="1" dirty="0">
                <a:solidFill>
                  <a:srgbClr val="0070C0"/>
                </a:solidFill>
              </a:rPr>
              <a:t>convolution in place of general matrix multiplication</a:t>
            </a:r>
            <a:r>
              <a:rPr lang="en-US" sz="1600" dirty="0"/>
              <a:t> in at least one of their layers to </a:t>
            </a:r>
            <a:r>
              <a:rPr lang="en-US" sz="1600" b="1" dirty="0">
                <a:solidFill>
                  <a:srgbClr val="0070C0"/>
                </a:solidFill>
              </a:rPr>
              <a:t>learn the feature </a:t>
            </a:r>
            <a:r>
              <a:rPr lang="en-US" sz="1600" dirty="0"/>
              <a:t>in a region</a:t>
            </a:r>
          </a:p>
          <a:p>
            <a:pPr>
              <a:buFont typeface="Arial" panose="020B0604020202020204" pitchFamily="34" charset="0"/>
              <a:buChar char="•"/>
            </a:pPr>
            <a:endParaRPr lang="en-US" sz="1600" dirty="0" smtClean="0"/>
          </a:p>
        </p:txBody>
      </p:sp>
      <p:pic>
        <p:nvPicPr>
          <p:cNvPr id="6" name="Picture 4" descr="Convolutional Neural Networks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3861048"/>
            <a:ext cx="5981700" cy="231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49984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CNN</a:t>
            </a:r>
            <a:endParaRPr lang="en-US" dirty="0"/>
          </a:p>
        </p:txBody>
      </p:sp>
      <p:sp>
        <p:nvSpPr>
          <p:cNvPr id="7" name="Content Placeholder 1"/>
          <p:cNvSpPr txBox="1">
            <a:spLocks/>
          </p:cNvSpPr>
          <p:nvPr/>
        </p:nvSpPr>
        <p:spPr>
          <a:xfrm>
            <a:off x="395536" y="1700808"/>
            <a:ext cx="511256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Dense </a:t>
            </a:r>
            <a:r>
              <a:rPr lang="en-US" sz="1600" dirty="0"/>
              <a:t>layers learn global patterns in their input feature space </a:t>
            </a:r>
            <a:r>
              <a:rPr lang="en-US" sz="1600" dirty="0" smtClean="0"/>
              <a:t>(MNIST-digit </a:t>
            </a:r>
            <a:r>
              <a:rPr lang="en-US" sz="1600" dirty="0"/>
              <a:t>patterns involving all pixels), whereas </a:t>
            </a:r>
            <a:r>
              <a:rPr lang="en-US" sz="1600" b="1" dirty="0">
                <a:solidFill>
                  <a:srgbClr val="0070C0"/>
                </a:solidFill>
              </a:rPr>
              <a:t>convolution layers </a:t>
            </a:r>
            <a:r>
              <a:rPr lang="en-US" sz="1600" b="1" dirty="0" smtClean="0">
                <a:solidFill>
                  <a:srgbClr val="0070C0"/>
                </a:solidFill>
              </a:rPr>
              <a:t>learn local patterns</a:t>
            </a:r>
            <a:r>
              <a:rPr lang="en-US" sz="1600" dirty="0" smtClean="0"/>
              <a:t>: </a:t>
            </a:r>
            <a:r>
              <a:rPr lang="en-US" sz="1600" dirty="0"/>
              <a:t>in the case of images, patterns found in small 2D </a:t>
            </a:r>
            <a:r>
              <a:rPr lang="en-US" sz="1600" dirty="0" smtClean="0"/>
              <a:t>windows of </a:t>
            </a:r>
            <a:r>
              <a:rPr lang="en-US" sz="1600" dirty="0"/>
              <a:t>the </a:t>
            </a:r>
            <a:r>
              <a:rPr lang="en-US" sz="1600" dirty="0" smtClean="0"/>
              <a:t>inputs (3 </a:t>
            </a:r>
            <a:r>
              <a:rPr lang="en-US" sz="1600" dirty="0"/>
              <a:t>× </a:t>
            </a:r>
            <a:r>
              <a:rPr lang="en-US" sz="1600" dirty="0" smtClean="0"/>
              <a:t>3 window size). </a:t>
            </a:r>
            <a:endParaRPr lang="en-US" sz="1600" dirty="0"/>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Learn </a:t>
            </a:r>
            <a:r>
              <a:rPr lang="en-US" sz="1600" b="1" dirty="0">
                <a:solidFill>
                  <a:srgbClr val="0070C0"/>
                </a:solidFill>
              </a:rPr>
              <a:t>spatial hierarchies of patterns</a:t>
            </a:r>
            <a:r>
              <a:rPr lang="en-US" sz="1600" dirty="0" smtClean="0"/>
              <a:t>. </a:t>
            </a:r>
            <a:r>
              <a:rPr lang="en-US" sz="1600" dirty="0"/>
              <a:t>A first convolution </a:t>
            </a:r>
            <a:r>
              <a:rPr lang="en-US" sz="1600" dirty="0" smtClean="0"/>
              <a:t>layer will </a:t>
            </a:r>
            <a:r>
              <a:rPr lang="en-US" sz="1600" dirty="0"/>
              <a:t>learn small local patterns such as edges, a second convolution layer </a:t>
            </a:r>
            <a:r>
              <a:rPr lang="en-US" sz="1600" dirty="0" smtClean="0"/>
              <a:t>will learn </a:t>
            </a:r>
            <a:r>
              <a:rPr lang="en-US" sz="1600" dirty="0"/>
              <a:t>larger patterns made of the features of the first layers, and so on. </a:t>
            </a:r>
            <a:r>
              <a:rPr lang="en-US" sz="1600" dirty="0" smtClean="0"/>
              <a:t>This allows </a:t>
            </a:r>
            <a:r>
              <a:rPr lang="en-US" sz="1600" dirty="0" err="1"/>
              <a:t>convnets</a:t>
            </a:r>
            <a:r>
              <a:rPr lang="en-US" sz="1600" dirty="0"/>
              <a:t> to efficiently learn increasingly complex and abstract visual </a:t>
            </a:r>
            <a:r>
              <a:rPr lang="en-US" sz="1600" dirty="0" smtClean="0"/>
              <a:t>concepts (</a:t>
            </a:r>
            <a:r>
              <a:rPr lang="en-US" sz="1600" b="1" dirty="0">
                <a:solidFill>
                  <a:srgbClr val="0070C0"/>
                </a:solidFill>
              </a:rPr>
              <a:t>visual world is fundamentally spatially hierarchical</a:t>
            </a:r>
            <a:r>
              <a:rPr lang="en-US" sz="1600" dirty="0"/>
              <a: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476672"/>
            <a:ext cx="2676525" cy="318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136" y="3789040"/>
            <a:ext cx="2821720" cy="2340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151119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Types</a:t>
            </a:r>
            <a:endParaRPr lang="en-US" dirty="0"/>
          </a:p>
        </p:txBody>
      </p:sp>
      <p:sp>
        <p:nvSpPr>
          <p:cNvPr id="7" name="Content Placeholder 1"/>
          <p:cNvSpPr txBox="1">
            <a:spLocks/>
          </p:cNvSpPr>
          <p:nvPr/>
        </p:nvSpPr>
        <p:spPr>
          <a:xfrm>
            <a:off x="395536" y="1700808"/>
            <a:ext cx="216024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dirty="0" smtClean="0">
                <a:solidFill>
                  <a:srgbClr val="0070C0"/>
                </a:solidFill>
              </a:rPr>
              <a:t>Long Short-Term </a:t>
            </a:r>
            <a:r>
              <a:rPr lang="en-US" sz="1600" b="1" dirty="0">
                <a:solidFill>
                  <a:srgbClr val="0070C0"/>
                </a:solidFill>
              </a:rPr>
              <a:t>Memory </a:t>
            </a:r>
            <a:r>
              <a:rPr lang="en-US" sz="1600" dirty="0"/>
              <a:t>(LSTM) </a:t>
            </a:r>
            <a:r>
              <a:rPr lang="en-US" sz="1600" dirty="0" smtClean="0"/>
              <a:t>and Recurrent Neural Networks (RNN) are designed for </a:t>
            </a:r>
            <a:r>
              <a:rPr lang="en-US" sz="1600" dirty="0"/>
              <a:t>sequence modeling.</a:t>
            </a:r>
          </a:p>
          <a:p>
            <a:pPr marL="0" indent="0"/>
            <a:endParaRPr lang="en-US" sz="1600" dirty="0"/>
          </a:p>
          <a:p>
            <a:pPr marL="0" indent="0"/>
            <a:r>
              <a:rPr lang="en-US" sz="1600" dirty="0" smtClean="0"/>
              <a:t>They should be a good choice to model </a:t>
            </a:r>
            <a:r>
              <a:rPr lang="en-US" sz="1600" b="1" dirty="0" smtClean="0">
                <a:solidFill>
                  <a:srgbClr val="0070C0"/>
                </a:solidFill>
              </a:rPr>
              <a:t>time series </a:t>
            </a:r>
            <a:r>
              <a:rPr lang="en-US" sz="1600" dirty="0" smtClean="0"/>
              <a:t>data</a:t>
            </a:r>
            <a:endParaRPr lang="en-US" sz="1600" dirty="0"/>
          </a:p>
        </p:txBody>
      </p:sp>
      <p:pic>
        <p:nvPicPr>
          <p:cNvPr id="6" name="Picture 2" descr="neural network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1875867"/>
            <a:ext cx="6423773" cy="4098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359683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GANs (Generative Adversarial </a:t>
            </a:r>
            <a:r>
              <a:rPr lang="en-US" dirty="0" smtClean="0"/>
              <a:t>Networks)</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2149930"/>
            <a:ext cx="6480720" cy="33673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362577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7"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693" y="1484784"/>
            <a:ext cx="7305675" cy="3209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97</a:t>
            </a:fld>
            <a:endParaRPr lang="en-US" sz="1400" dirty="0">
              <a:latin typeface="Arial" charset="0"/>
            </a:endParaRPr>
          </a:p>
        </p:txBody>
      </p:sp>
      <p:pic>
        <p:nvPicPr>
          <p:cNvPr id="3078" name="Picture 6" descr="Super Street Fighter II Turbo Screenshots for DOS - MobyGam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4280" y="4320877"/>
            <a:ext cx="3048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idx="4294967295"/>
          </p:nvPr>
        </p:nvSpPr>
        <p:spPr>
          <a:xfrm>
            <a:off x="0" y="620713"/>
            <a:ext cx="8077200" cy="1000125"/>
          </a:xfrm>
        </p:spPr>
        <p:txBody>
          <a:bodyPr/>
          <a:lstStyle/>
          <a:p>
            <a:pPr marL="457200" indent="-457200"/>
            <a:r>
              <a:rPr lang="en-US" dirty="0"/>
              <a:t>GANs (Generative Adversarial </a:t>
            </a:r>
            <a:r>
              <a:rPr lang="en-US" dirty="0" smtClean="0"/>
              <a:t>Networks)</a:t>
            </a:r>
            <a:endParaRPr lang="en-US" dirty="0"/>
          </a:p>
        </p:txBody>
      </p:sp>
      <p:sp>
        <p:nvSpPr>
          <p:cNvPr id="2" name="AutoShape 8" descr="Three columns are labeled 'Generated Data', 'Discriminator', and&#10;          Real Data'. Under 'Generated Data' a blue rectangle contains&#10;          a squiggle and a circle. The rectangle is the&#10;          generator's first, bad attempt&#10;          to draw a dollar bill. Under 'Real Data' there's a picture of a real&#10;          ten dollar bill. Under 'Discriminator' are the words 'FAKE' and&#10;          'REAL'. An arrow points from the word 'FAKE' to the picture under&#10;          'Generated Data'. Another arrow points from the word 'REAL' to the&#10;          picture under 'Real Dat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10" descr="Three columns are labeled 'Generated Data', 'Discriminator', and&#10;          Real Data'. Under 'Generated Data' a blue rectangle contains&#10;          a squiggle and a circle. The rectangle is the&#10;          generator's first, bad attempt&#10;          to draw a dollar bill. Under 'Real Data' there's a picture of a real&#10;          ten dollar bill. Under 'Discriminator' are the words 'FAKE' and&#10;          'REAL'. An arrow points from the word 'FAKE' to the picture under&#10;          'Generated Data'. Another arrow points from the word 'REAL' to the&#10;          picture under 'Real Dat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3" descr="A diagram of a generative adversarial network. At the center of the&#10;          diagram is a box labeled 'discriminator'. Two branches feed into this&#10;          box from the left.  The top branch starts at the upper left of the&#10;          diagram with a cylinder labeled 'real world images'. An arrow leads&#10;          from this cylinder to a box labeled 'Sample'. An arrow from the box&#10;          labeled 'Sample' feeds into the 'Discriminator' box. The bottom branch&#10;          feeds into the 'Discriminator' box starting with a box labeled 'Random&#10;          Input'. An arrow leads from the 'Random Input' box to a box labeled&#10;          'Generator'. An arrow leads from the 'Generator' box to a second&#10;          'Sample' box. An arrow leads from the 'Sample' box to the&#10;          'Discriminator box. On the right side of the Discriminator box, an&#10;          arrow leads to a box containing a green circle and a red circle. The&#10;          word 'Real' appears in green text above the box and the word 'False'&#10;          appears in red below the box. Two arrows lead from this box to two&#10;          boxes on the right side of the diagram. One arrow leads to a box&#10;          labeled 'Discriminator loss'. The other arrow leads to a box labeled&#10;          'Generator los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3724795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GANs (Generative Adversarial </a:t>
            </a:r>
            <a:r>
              <a:rPr lang="en-US" dirty="0" smtClean="0"/>
              <a:t>Networks)</a:t>
            </a:r>
            <a:endParaRPr lang="en-US" dirty="0"/>
          </a:p>
        </p:txBody>
      </p:sp>
      <p:sp>
        <p:nvSpPr>
          <p:cNvPr id="2" name="AutoShape 8" descr="Three columns are labeled 'Generated Data', 'Discriminator', and&#10;          Real Data'. Under 'Generated Data' a blue rectangle contains&#10;          a squiggle and a circle. The rectangle is the&#10;          generator's first, bad attempt&#10;          to draw a dollar bill. Under 'Real Data' there's a picture of a real&#10;          ten dollar bill. Under 'Discriminator' are the words 'FAKE' and&#10;          'REAL'. An arrow points from the word 'FAKE' to the picture under&#10;          'Generated Data'. Another arrow points from the word 'REAL' to the&#10;          picture under 'Real Dat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10" descr="Three columns are labeled 'Generated Data', 'Discriminator', and&#10;          Real Data'. Under 'Generated Data' a blue rectangle contains&#10;          a squiggle and a circle. The rectangle is the&#10;          generator's first, bad attempt&#10;          to draw a dollar bill. Under 'Real Data' there's a picture of a real&#10;          ten dollar bill. Under 'Discriminator' are the words 'FAKE' and&#10;          'REAL'. An arrow points from the word 'FAKE' to the picture under&#10;          'Generated Data'. Another arrow points from the word 'REAL' to the&#10;          picture under 'Real Dat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3" descr="A diagram of a generative adversarial network. At the center of the&#10;          diagram is a box labeled 'discriminator'. Two branches feed into this&#10;          box from the left.  The top branch starts at the upper left of the&#10;          diagram with a cylinder labeled 'real world images'. An arrow leads&#10;          from this cylinder to a box labeled 'Sample'. An arrow from the box&#10;          labeled 'Sample' feeds into the 'Discriminator' box. The bottom branch&#10;          feeds into the 'Discriminator' box starting with a box labeled 'Random&#10;          Input'. An arrow leads from the 'Random Input' box to a box labeled&#10;          'Generator'. An arrow leads from the 'Generator' box to a second&#10;          'Sample' box. An arrow leads from the 'Sample' box to the&#10;          'Discriminator box. On the right side of the Discriminator box, an&#10;          arrow leads to a box containing a green circle and a red circle. The&#10;          word 'Real' appears in green text above the box and the word 'False'&#10;          appears in red below the box. Two arrows lead from this box to two&#10;          boxes on the right side of the diagram. One arrow leads to a box&#10;          labeled 'Discriminator loss'. The other arrow leads to a box labeled&#10;          'Generator los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573535"/>
            <a:ext cx="7886700" cy="149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357" y="2924944"/>
            <a:ext cx="7839075" cy="1047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682" y="3861048"/>
            <a:ext cx="7905750" cy="1133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5856" y="4581128"/>
            <a:ext cx="2817051" cy="18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9171604"/>
      </p:ext>
    </p:extLst>
  </p:cSld>
  <p:clrMapOvr>
    <a:masterClrMapping/>
  </p:clrMapOvr>
  <p:timing>
    <p:tnLst>
      <p:par>
        <p:cTn id="1" dur="indefinite" restart="never" nodeType="tmRoot"/>
      </p:par>
    </p:tnLst>
  </p:timing>
</p:sld>
</file>

<file path=ppt/theme/theme1.xml><?xml version="1.0" encoding="utf-8"?>
<a:theme xmlns:a="http://schemas.openxmlformats.org/drawingml/2006/main" name="PowerPoint Template-CBF">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Verdana"/>
        <a:ea typeface="ＭＳ Ｐゴシック"/>
        <a:cs typeface="ＭＳ Ｐゴシック"/>
      </a:majorFont>
      <a:minorFont>
        <a:latin typeface="Verdana"/>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PowerPoint Template-CBF</Template>
  <TotalTime>18701</TotalTime>
  <Words>4323</Words>
  <Application>Microsoft Office PowerPoint</Application>
  <PresentationFormat>On-screen Show (4:3)</PresentationFormat>
  <Paragraphs>754</Paragraphs>
  <Slides>98</Slides>
  <Notes>10</Notes>
  <HiddenSlides>0</HiddenSlides>
  <MMClips>0</MMClips>
  <ScaleCrop>false</ScaleCrop>
  <HeadingPairs>
    <vt:vector size="4" baseType="variant">
      <vt:variant>
        <vt:lpstr>Theme</vt:lpstr>
      </vt:variant>
      <vt:variant>
        <vt:i4>1</vt:i4>
      </vt:variant>
      <vt:variant>
        <vt:lpstr>Slide Titles</vt:lpstr>
      </vt:variant>
      <vt:variant>
        <vt:i4>98</vt:i4>
      </vt:variant>
    </vt:vector>
  </HeadingPairs>
  <TitlesOfParts>
    <vt:vector size="99" baseType="lpstr">
      <vt:lpstr>PowerPoint Template-CBF</vt:lpstr>
      <vt:lpstr>Big Data, AI, Machine Learning, Investment and Algo Trading</vt:lpstr>
      <vt:lpstr>Introduction to AI - First AI Boom </vt:lpstr>
      <vt:lpstr>Introduction to AI - First AI Boom </vt:lpstr>
      <vt:lpstr>Introduction to AI - First AI Boom </vt:lpstr>
      <vt:lpstr>Introduction to AI - First AI Boom </vt:lpstr>
      <vt:lpstr>Introduction to AI – Approaches</vt:lpstr>
      <vt:lpstr>PowerPoint Presentation</vt:lpstr>
      <vt:lpstr>Machine Learning - Data</vt:lpstr>
      <vt:lpstr>Machine Learning - Data</vt:lpstr>
      <vt:lpstr>Machine Learning - Data</vt:lpstr>
      <vt:lpstr>Machine Learning - Data</vt:lpstr>
      <vt:lpstr>Machine Learning - Data</vt:lpstr>
      <vt:lpstr>Machine Learning - Cloud</vt:lpstr>
      <vt:lpstr>PowerPoint Presentation</vt:lpstr>
      <vt:lpstr>Machine Learning - GPU</vt:lpstr>
      <vt:lpstr>Machine Learning - GPU</vt:lpstr>
      <vt:lpstr>Machine Learning - Community</vt:lpstr>
      <vt:lpstr>Machine Learning - Community</vt:lpstr>
      <vt:lpstr>Machine Learning - Community</vt:lpstr>
      <vt:lpstr>Demo – Short Term Stock Price Prediction</vt:lpstr>
      <vt:lpstr>1. Raw Data – Historical Tick Data</vt:lpstr>
      <vt:lpstr>1. Raw Data – Historical Tick Data</vt:lpstr>
      <vt:lpstr>1. Raw Data – Historical Tick Data</vt:lpstr>
      <vt:lpstr>1. Raw Data – Historical Tick Data</vt:lpstr>
      <vt:lpstr>1. Raw Data – Historical Tick Data</vt:lpstr>
      <vt:lpstr>2. Pre-processed Data – Order Book</vt:lpstr>
      <vt:lpstr>2. Pre-processed Data – Order Book</vt:lpstr>
      <vt:lpstr>3. Feature Engineering</vt:lpstr>
      <vt:lpstr>3. Data Feature - Order Book Imbalance</vt:lpstr>
      <vt:lpstr>3. Data Feature - Order Book Imbalance</vt:lpstr>
      <vt:lpstr>3. Data Feature - Order Book Imbalance</vt:lpstr>
      <vt:lpstr>3. Data Feature - Money flow</vt:lpstr>
      <vt:lpstr>3. Data Feature - Money flow</vt:lpstr>
      <vt:lpstr>4. Labelled Dataset</vt:lpstr>
      <vt:lpstr>4. Labelled Dataset</vt:lpstr>
      <vt:lpstr>4. Labelled Dataset</vt:lpstr>
      <vt:lpstr>5. EDA (Exploratory Data Analysis)</vt:lpstr>
      <vt:lpstr>6. Machine Learning Dataset</vt:lpstr>
      <vt:lpstr>6. Machine Learning Dataset</vt:lpstr>
      <vt:lpstr>6. Machine Learning Algorithm – Decision Tree</vt:lpstr>
      <vt:lpstr>PowerPoint Presentation</vt:lpstr>
      <vt:lpstr>7. Performance - Evaluation</vt:lpstr>
      <vt:lpstr>7. Performance - Evaluation</vt:lpstr>
      <vt:lpstr>7. Performance - Evaluation</vt:lpstr>
      <vt:lpstr>7. Performance - Evaluation</vt:lpstr>
      <vt:lpstr>7. Performance - Accuracy</vt:lpstr>
      <vt:lpstr>7. Performance - Accuracy</vt:lpstr>
      <vt:lpstr>8. Trained Model Usage</vt:lpstr>
      <vt:lpstr>8. Trained Model Usage</vt:lpstr>
      <vt:lpstr>8. Trained Model Usage</vt:lpstr>
      <vt:lpstr>Support Vector Machine (SVM) </vt:lpstr>
      <vt:lpstr>Support Vector Machine (SVM) </vt:lpstr>
      <vt:lpstr>Support Vector Machine (SVM) </vt:lpstr>
      <vt:lpstr>Model Interpretability</vt:lpstr>
      <vt:lpstr>Conclusions and Takeaways</vt:lpstr>
      <vt:lpstr>Unsupervised Learning - PCA</vt:lpstr>
      <vt:lpstr>Unsupervised Learning - PCA</vt:lpstr>
      <vt:lpstr>k-Means Clustering</vt:lpstr>
      <vt:lpstr>k-Means Clustering</vt:lpstr>
      <vt:lpstr>Deep Learning</vt:lpstr>
      <vt:lpstr>Deep Learning - Example</vt:lpstr>
      <vt:lpstr>Deep Learning – Neural Networks</vt:lpstr>
      <vt:lpstr>Deep Learning - Neural Networks</vt:lpstr>
      <vt:lpstr>Demo: Image Classification</vt:lpstr>
      <vt:lpstr>Demo: Image Classification</vt:lpstr>
      <vt:lpstr>Demo: Image Classification</vt:lpstr>
      <vt:lpstr>Deep Learning – CNN</vt:lpstr>
      <vt:lpstr>CNN Use Cases - Satellite image</vt:lpstr>
      <vt:lpstr>CNN Use Cases – Trading Charts</vt:lpstr>
      <vt:lpstr>Use Cases – Face Recognition</vt:lpstr>
      <vt:lpstr>CNN Use Cases – Face Recognition</vt:lpstr>
      <vt:lpstr>Use Cases – People Recognition</vt:lpstr>
      <vt:lpstr>GANs (Generative Adversarial Networks)</vt:lpstr>
      <vt:lpstr>GANs (Generative Adversarial Networks)</vt:lpstr>
      <vt:lpstr>Deep Learning – LSTM</vt:lpstr>
      <vt:lpstr>Appendix</vt:lpstr>
      <vt:lpstr>Introduction to AI - Second AI Boom </vt:lpstr>
      <vt:lpstr>Introduction to AI - Second AI Boom </vt:lpstr>
      <vt:lpstr>Machine Learning - Algorithm</vt:lpstr>
      <vt:lpstr>Machine Learning – Investments</vt:lpstr>
      <vt:lpstr>Example – Linear Regression</vt:lpstr>
      <vt:lpstr>Example – Linear Regression</vt:lpstr>
      <vt:lpstr>Objective function</vt:lpstr>
      <vt:lpstr>Gradient Descent</vt:lpstr>
      <vt:lpstr>Learning Rate</vt:lpstr>
      <vt:lpstr>Performance - Confusion Matrix</vt:lpstr>
      <vt:lpstr>Performance – Type I &amp; II Errors</vt:lpstr>
      <vt:lpstr>Performance - ROC curve</vt:lpstr>
      <vt:lpstr>Machine Learning Workflow</vt:lpstr>
      <vt:lpstr>Machine Learning Workflow</vt:lpstr>
      <vt:lpstr>Machine Learning Workflow</vt:lpstr>
      <vt:lpstr>Deep Learning - Neural Networks</vt:lpstr>
      <vt:lpstr>Deep Learning – CNN</vt:lpstr>
      <vt:lpstr>Deep Learning – CNN</vt:lpstr>
      <vt:lpstr>Deep Learning - Types</vt:lpstr>
      <vt:lpstr>GANs (Generative Adversarial Networks)</vt:lpstr>
      <vt:lpstr>GANs (Generative Adversarial Networks)</vt:lpstr>
      <vt:lpstr>GANs (Generative Adversarial Networks)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A.I. and Investing</dc:title>
  <dc:creator>Liu Wai Keung</dc:creator>
  <cp:lastModifiedBy>Liu Wai Keung</cp:lastModifiedBy>
  <cp:revision>271</cp:revision>
  <cp:lastPrinted>2013-10-02T07:30:28Z</cp:lastPrinted>
  <dcterms:created xsi:type="dcterms:W3CDTF">2018-01-14T13:40:03Z</dcterms:created>
  <dcterms:modified xsi:type="dcterms:W3CDTF">2022-05-03T01:27:05Z</dcterms:modified>
</cp:coreProperties>
</file>